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14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4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a296fc0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fa296fc0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fa296fc0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fa296fc0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fa296fc0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fa296fc0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fb93b6118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fb93b6118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fa296fc01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fa296fc01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fa296fc01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fa296fc01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fa296fc01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fa296fc01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fa296fc0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fa296fc0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fb93b6118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fb93b6118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fa296fc01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fa296fc01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d61cbc165a89ed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d61cbc165a89ed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d61cbc165a89ed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d61cbc165a89e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fa35cd91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fa35cd91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fa35cd91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fa35cd91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fb93b611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fb93b611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fa296fc01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fa296fc01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fa296fc01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fa296fc01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fa296fc01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fa296fc01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fa296fc01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fa296fc01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fa296fc01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fa296fc01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fa296fc01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fa296fc01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fb93b6118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fb93b6118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fb93b611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fb93b611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fb93b6118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fb93b611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fbd8a16ad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fbd8a16ad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fb93b6118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fb93b6118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fbd8a16ad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fbd8a16ad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fb93b6118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fb93b6118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fb93b6118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fb93b6118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fbd8a16ad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fbd8a16ad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fb93b611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fb93b611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fbd8a16ad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fbd8a16ad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f7de65ea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f7de65ea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fb93b6118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fb93b6118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fbd8a16ad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fbd8a16ad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fb93b6118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fb93b6118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fb93b6118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fb93b6118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fb93b6118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fb93b6118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fbd8a16ad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fbd8a16ad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fbd8a16ad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fbd8a16ad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fb93b6118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fb93b611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fbd8a16ad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fbd8a16ad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fb93b6118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fb93b611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b93b6118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b93b6118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fbd8a16ad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fbd8a16ad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5fbd8a16ad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5fbd8a16ad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fbd8a16ad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fbd8a16ad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fb93b6118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5fb93b6118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fb93b6118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5fb93b6118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fb93b6118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fb93b6118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fbd8a16ad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fbd8a16ad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fbd8a16ad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fbd8a16ad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fbd8a16ad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5fbd8a16ad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fbd8a16ad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5fbd8a16ad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fb93b6118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fb93b6118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5fbd8a16ad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5fbd8a16ad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5fbd8a16ad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5fbd8a16ad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fbd8a16ad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fbd8a16ad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fbd8a16ad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5fbd8a16ad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5fbd8a16ad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5fbd8a16ad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5fbd8a16ad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5fbd8a16ad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5fbd8a16ad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5fbd8a16ad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fbd8a16ad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fbd8a16ad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5fb93b6118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5fb93b6118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5fb93b6118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5fb93b6118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fb93b6118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fb93b6118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5fb93b6118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5fb93b611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5fb93b6118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5fb93b6118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5fb93b6118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5fb93b6118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5fb93b6118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5fb93b611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5fbd8a16ad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5fbd8a16ad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5fbd8a16ad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5fbd8a16ad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5fbd8a16ad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5fbd8a16ad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5fbd8a16ad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5fbd8a16ad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5fbd8a16ad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5fbd8a16ad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5fbd8a16ad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5fbd8a16ad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d61cbc165a89ed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d61cbc165a89ed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5fbd8a16a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5fbd8a16a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5fbd8a16ad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5fbd8a16ad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5fbd8a16ad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5fbd8a16ad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5fbd8a16ad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5fbd8a16ad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5fbd8a16ad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5fbd8a16ad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8d61cbc165a89ed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8d61cbc165a89ed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8d61cbc165a89ed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8d61cbc165a89ed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8d61cbc165a89ed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8d61cbc165a89ed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fa35cd91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fa35cd9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Relationship Id="rId4" Type="http://schemas.openxmlformats.org/officeDocument/2006/relationships/image" Target="../media/image27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Relationship Id="rId4" Type="http://schemas.openxmlformats.org/officeDocument/2006/relationships/image" Target="../media/image27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Relationship Id="rId4" Type="http://schemas.openxmlformats.org/officeDocument/2006/relationships/image" Target="../media/image27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Relationship Id="rId4" Type="http://schemas.openxmlformats.org/officeDocument/2006/relationships/image" Target="../media/image27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Relationship Id="rId4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Relationship Id="rId4" Type="http://schemas.openxmlformats.org/officeDocument/2006/relationships/image" Target="../media/image27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jpg"/><Relationship Id="rId4" Type="http://schemas.openxmlformats.org/officeDocument/2006/relationships/image" Target="../media/image3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Relationship Id="rId4" Type="http://schemas.openxmlformats.org/officeDocument/2006/relationships/image" Target="../media/image27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2.png"/><Relationship Id="rId4" Type="http://schemas.openxmlformats.org/officeDocument/2006/relationships/image" Target="../media/image54.png"/><Relationship Id="rId5" Type="http://schemas.openxmlformats.org/officeDocument/2006/relationships/image" Target="../media/image44.png"/><Relationship Id="rId6" Type="http://schemas.openxmlformats.org/officeDocument/2006/relationships/image" Target="../media/image45.jpg"/><Relationship Id="rId7" Type="http://schemas.openxmlformats.org/officeDocument/2006/relationships/image" Target="../media/image48.jpg"/><Relationship Id="rId8" Type="http://schemas.openxmlformats.org/officeDocument/2006/relationships/image" Target="../media/image4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2.png"/><Relationship Id="rId4" Type="http://schemas.openxmlformats.org/officeDocument/2006/relationships/image" Target="../media/image54.png"/><Relationship Id="rId5" Type="http://schemas.openxmlformats.org/officeDocument/2006/relationships/image" Target="../media/image44.png"/><Relationship Id="rId6" Type="http://schemas.openxmlformats.org/officeDocument/2006/relationships/image" Target="../media/image45.jpg"/><Relationship Id="rId7" Type="http://schemas.openxmlformats.org/officeDocument/2006/relationships/image" Target="../media/image48.jpg"/><Relationship Id="rId8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2.png"/><Relationship Id="rId4" Type="http://schemas.openxmlformats.org/officeDocument/2006/relationships/image" Target="../media/image54.png"/><Relationship Id="rId5" Type="http://schemas.openxmlformats.org/officeDocument/2006/relationships/image" Target="../media/image44.png"/><Relationship Id="rId6" Type="http://schemas.openxmlformats.org/officeDocument/2006/relationships/image" Target="../media/image45.jpg"/><Relationship Id="rId7" Type="http://schemas.openxmlformats.org/officeDocument/2006/relationships/image" Target="../media/image48.jpg"/><Relationship Id="rId8" Type="http://schemas.openxmlformats.org/officeDocument/2006/relationships/image" Target="../media/image4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1.png"/><Relationship Id="rId4" Type="http://schemas.openxmlformats.org/officeDocument/2006/relationships/image" Target="../media/image55.png"/><Relationship Id="rId5" Type="http://schemas.openxmlformats.org/officeDocument/2006/relationships/image" Target="../media/image52.png"/><Relationship Id="rId6" Type="http://schemas.openxmlformats.org/officeDocument/2006/relationships/image" Target="../media/image5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3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6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1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2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7.png"/><Relationship Id="rId4" Type="http://schemas.openxmlformats.org/officeDocument/2006/relationships/image" Target="../media/image6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381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434343"/>
                </a:solidFill>
              </a:rPr>
              <a:t>WIA3002 </a:t>
            </a:r>
            <a:endParaRPr b="1" sz="22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434343"/>
                </a:solidFill>
              </a:rPr>
              <a:t>Final Year Project I</a:t>
            </a:r>
            <a:endParaRPr b="1" sz="22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316375"/>
            <a:ext cx="8520600" cy="25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434343"/>
                </a:solidFill>
              </a:rPr>
              <a:t>Blockchain Based VR Multiplayer Shooter Game</a:t>
            </a:r>
            <a:endParaRPr b="1" sz="22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Supervised by</a:t>
            </a:r>
            <a:r>
              <a:rPr b="1" lang="en" sz="1600">
                <a:solidFill>
                  <a:srgbClr val="434343"/>
                </a:solidFill>
              </a:rPr>
              <a:t>:</a:t>
            </a:r>
            <a:endParaRPr b="1" sz="16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Senior Lecturer</a:t>
            </a:r>
            <a:r>
              <a:rPr lang="en" sz="1400">
                <a:solidFill>
                  <a:srgbClr val="434343"/>
                </a:solidFill>
              </a:rPr>
              <a:t>. DR. ALI MOHAMMED MANSOOR ALSAHAG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    </a:t>
            </a:r>
            <a:endParaRPr sz="1600">
              <a:solidFill>
                <a:srgbClr val="434343"/>
              </a:solidFill>
            </a:endParaRPr>
          </a:p>
          <a:p>
            <a:pPr indent="0" lvl="0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 </a:t>
            </a:r>
            <a:r>
              <a:rPr lang="en" sz="1400">
                <a:solidFill>
                  <a:srgbClr val="434343"/>
                </a:solidFill>
              </a:rPr>
              <a:t>Presented by</a:t>
            </a:r>
            <a:r>
              <a:rPr b="1" lang="en" sz="1400">
                <a:solidFill>
                  <a:srgbClr val="434343"/>
                </a:solidFill>
              </a:rPr>
              <a:t>:</a:t>
            </a:r>
            <a:r>
              <a:rPr lang="en" sz="1400">
                <a:solidFill>
                  <a:srgbClr val="434343"/>
                </a:solidFill>
              </a:rPr>
              <a:t> </a:t>
            </a:r>
            <a:endParaRPr sz="1400">
              <a:solidFill>
                <a:srgbClr val="434343"/>
              </a:solidFill>
            </a:endParaRPr>
          </a:p>
          <a:p>
            <a:pPr indent="457200" lvl="0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AbdlRahman Essa (WIF160711)</a:t>
            </a:r>
            <a:endParaRPr sz="1400">
              <a:solidFill>
                <a:srgbClr val="434343"/>
              </a:solidFill>
            </a:endParaRPr>
          </a:p>
          <a:p>
            <a:pPr indent="457200" lvl="0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</a:rPr>
              <a:t>&amp; Bisher Dokkmak (WIF160707)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descr="C:\Users\User\Documents\Economics\sem 3\Macro 2\UM_logo_with_name.png"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325" y="220850"/>
            <a:ext cx="4117374" cy="12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What Blockchains allow us to do?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2718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Assets are owned by </a:t>
            </a:r>
            <a:r>
              <a:rPr lang="en" sz="1600">
                <a:solidFill>
                  <a:srgbClr val="434343"/>
                </a:solidFill>
              </a:rPr>
              <a:t>Identities.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Identities are public keys.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Transactions are signed by a digital signature which connects it to an identity. 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Each block contains the cryptographic hash of the previous block.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Integrity is protected by secure hashes.</a:t>
            </a:r>
            <a:endParaRPr sz="1600">
              <a:solidFill>
                <a:srgbClr val="434343"/>
              </a:solidFill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749" y="365424"/>
            <a:ext cx="3019225" cy="22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4750" y="2794450"/>
            <a:ext cx="3019225" cy="211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ctrTitle"/>
          </p:nvPr>
        </p:nvSpPr>
        <p:spPr>
          <a:xfrm>
            <a:off x="347808" y="10604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666666"/>
                </a:solidFill>
              </a:rPr>
              <a:t>Our </a:t>
            </a:r>
            <a:r>
              <a:rPr lang="en" sz="4800">
                <a:solidFill>
                  <a:srgbClr val="666666"/>
                </a:solidFill>
              </a:rPr>
              <a:t>Scope: </a:t>
            </a:r>
            <a:r>
              <a:rPr lang="en" sz="4800">
                <a:solidFill>
                  <a:srgbClr val="666666"/>
                </a:solidFill>
              </a:rPr>
              <a:t>Blockchain games</a:t>
            </a:r>
            <a:endParaRPr sz="48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311700" y="2750850"/>
            <a:ext cx="8520600" cy="17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Char char="❖"/>
            </a:pPr>
            <a:r>
              <a:rPr lang="en">
                <a:solidFill>
                  <a:srgbClr val="666666"/>
                </a:solidFill>
              </a:rPr>
              <a:t>Are th</a:t>
            </a:r>
            <a:r>
              <a:rPr lang="en">
                <a:solidFill>
                  <a:srgbClr val="666666"/>
                </a:solidFill>
              </a:rPr>
              <a:t>ey ev</a:t>
            </a:r>
            <a:r>
              <a:rPr lang="en">
                <a:solidFill>
                  <a:srgbClr val="666666"/>
                </a:solidFill>
              </a:rPr>
              <a:t>en possible?</a:t>
            </a:r>
            <a:endParaRPr>
              <a:solidFill>
                <a:srgbClr val="666666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9999"/>
                </a:solidFill>
              </a:rPr>
              <a:t>How are blockchain games different from traditional games?</a:t>
            </a:r>
            <a:endParaRPr b="1">
              <a:solidFill>
                <a:srgbClr val="EA9999"/>
              </a:solidFill>
            </a:endParaRPr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4532200" y="1172375"/>
            <a:ext cx="3999900" cy="36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Blockchain Games</a:t>
            </a:r>
            <a:endParaRPr b="1" sz="19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Assets are owned and controlled by the player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Blockchain game assets are interoperable across games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 continuous record of player and data history allows developers to create personalized content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32" name="Google Shape;132;p24"/>
          <p:cNvSpPr txBox="1"/>
          <p:nvPr>
            <p:ph idx="2" type="body"/>
          </p:nvPr>
        </p:nvSpPr>
        <p:spPr>
          <a:xfrm>
            <a:off x="228900" y="11723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Traditional Games</a:t>
            </a:r>
            <a:endParaRPr b="1" sz="19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Assets are owned and controlled by the game developer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Game assets are not transferable between games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Player history is hard to track and share between games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152500" y="236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Literature review : </a:t>
            </a:r>
            <a:r>
              <a:rPr lang="en" sz="2400"/>
              <a:t>Crypto Kitties</a:t>
            </a:r>
            <a:r>
              <a:rPr lang="en" sz="2400"/>
              <a:t> </a:t>
            </a:r>
            <a:endParaRPr sz="2400"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252000" y="13912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Buy and sell cats in exchange for </a:t>
            </a:r>
            <a:r>
              <a:rPr lang="en" sz="1800">
                <a:solidFill>
                  <a:srgbClr val="434343"/>
                </a:solidFill>
              </a:rPr>
              <a:t>cryptocurrency</a:t>
            </a:r>
            <a:r>
              <a:rPr lang="en" sz="1800">
                <a:solidFill>
                  <a:srgbClr val="434343"/>
                </a:solidFill>
              </a:rPr>
              <a:t>. </a:t>
            </a:r>
            <a:endParaRPr sz="1800"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Pay to use existing functions to breed new cats with new traits. 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39" name="Google Shape;139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350" y="0"/>
            <a:ext cx="47026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252000" y="236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Blockchain games on DappRadar</a:t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2289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The most famous games on DappRadar lack the </a:t>
            </a:r>
            <a:r>
              <a:rPr lang="en" sz="1800">
                <a:solidFill>
                  <a:srgbClr val="434343"/>
                </a:solidFill>
              </a:rPr>
              <a:t>appeal for a mass gamers.</a:t>
            </a:r>
            <a:r>
              <a:rPr lang="en" sz="1800">
                <a:solidFill>
                  <a:srgbClr val="434343"/>
                </a:solidFill>
              </a:rPr>
              <a:t> </a:t>
            </a:r>
            <a:endParaRPr sz="1800"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For example, if I go to top apps on DappRadar or State of Dapps, I cannot find a single game with compelling gameplay.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47" name="Google Shape;147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800" y="850788"/>
            <a:ext cx="4789150" cy="41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91300" y="4140175"/>
            <a:ext cx="65376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3F3F3"/>
                </a:solidFill>
              </a:rPr>
              <a:t>M4A1 In three different shooter games. Same weapon but different drawings. </a:t>
            </a:r>
            <a:endParaRPr b="1" u="sng">
              <a:solidFill>
                <a:srgbClr val="F3F3F3"/>
              </a:solidFill>
            </a:endParaRPr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2" y="207787"/>
            <a:ext cx="3462774" cy="19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7750" y="2196525"/>
            <a:ext cx="3234624" cy="173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6925" y="272375"/>
            <a:ext cx="3234627" cy="181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1458450" y="1031225"/>
            <a:ext cx="62271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Existing Games Don’t support: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</a:rPr>
              <a:t>1- Creation of unique non-fungible personalized assets.</a:t>
            </a:r>
            <a:endParaRPr sz="15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</a:rPr>
              <a:t>2- Reuse of gaming assets like weapons, skins, etc. outside of the game. </a:t>
            </a:r>
            <a:endParaRPr sz="15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Existing Blockchain games lack compelling gameplay.</a:t>
            </a:r>
            <a:endParaRPr sz="15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Absence of the following features in VR games domain: </a:t>
            </a:r>
            <a:endParaRPr sz="15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</a:rPr>
              <a:t>1- ‘Market hit’ Scheme</a:t>
            </a:r>
            <a:endParaRPr sz="15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</a:rPr>
              <a:t>2- Affordable equipment</a:t>
            </a:r>
            <a:endParaRPr sz="15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</a:rPr>
              <a:t>3- Complicated setup for trackers</a:t>
            </a:r>
            <a:endParaRPr sz="15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</a:rPr>
              <a:t>4-  in-platform compatibility for VR SDKs and Hardware</a:t>
            </a:r>
            <a:endParaRPr sz="15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162" name="Google Shape;162;p28"/>
          <p:cNvSpPr txBox="1"/>
          <p:nvPr>
            <p:ph idx="4294967295" type="subTitle"/>
          </p:nvPr>
        </p:nvSpPr>
        <p:spPr>
          <a:xfrm>
            <a:off x="311700" y="2386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 u="sng">
                <a:solidFill>
                  <a:srgbClr val="B45F06"/>
                </a:solidFill>
              </a:rPr>
              <a:t>Problem Statement</a:t>
            </a:r>
            <a:endParaRPr b="1" sz="3000" u="sng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9"/>
          <p:cNvPicPr preferRelativeResize="0"/>
          <p:nvPr/>
        </p:nvPicPr>
        <p:blipFill rotWithShape="1">
          <a:blip r:embed="rId3">
            <a:alphaModFix/>
          </a:blip>
          <a:srcRect b="5249" l="0" r="0" t="0"/>
          <a:stretch/>
        </p:blipFill>
        <p:spPr>
          <a:xfrm>
            <a:off x="0" y="-19603"/>
            <a:ext cx="9178850" cy="51631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9"/>
          <p:cNvCxnSpPr/>
          <p:nvPr/>
        </p:nvCxnSpPr>
        <p:spPr>
          <a:xfrm flipH="1" rot="10800000">
            <a:off x="2295300" y="867300"/>
            <a:ext cx="1416600" cy="206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med" w="med" type="oval"/>
            <a:tailEnd len="med" w="med" type="triangle"/>
          </a:ln>
        </p:spPr>
      </p:cxnSp>
      <p:cxnSp>
        <p:nvCxnSpPr>
          <p:cNvPr id="169" name="Google Shape;169;p29"/>
          <p:cNvCxnSpPr>
            <a:stCxn id="170" idx="1"/>
          </p:cNvCxnSpPr>
          <p:nvPr/>
        </p:nvCxnSpPr>
        <p:spPr>
          <a:xfrm rot="10800000">
            <a:off x="4903175" y="957588"/>
            <a:ext cx="1386600" cy="117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med" w="med" type="oval"/>
            <a:tailEnd len="med" w="med" type="triangle"/>
          </a:ln>
        </p:spPr>
      </p:cxnSp>
      <p:cxnSp>
        <p:nvCxnSpPr>
          <p:cNvPr id="171" name="Google Shape;171;p29"/>
          <p:cNvCxnSpPr>
            <a:stCxn id="172" idx="3"/>
          </p:cNvCxnSpPr>
          <p:nvPr/>
        </p:nvCxnSpPr>
        <p:spPr>
          <a:xfrm>
            <a:off x="2683425" y="3290275"/>
            <a:ext cx="1064700" cy="184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med" w="med" type="oval"/>
            <a:tailEnd len="med" w="med" type="triangle"/>
          </a:ln>
        </p:spPr>
      </p:cxnSp>
      <p:cxnSp>
        <p:nvCxnSpPr>
          <p:cNvPr id="173" name="Google Shape;173;p29"/>
          <p:cNvCxnSpPr>
            <a:stCxn id="174" idx="0"/>
          </p:cNvCxnSpPr>
          <p:nvPr/>
        </p:nvCxnSpPr>
        <p:spPr>
          <a:xfrm rot="10800000">
            <a:off x="4966250" y="3402850"/>
            <a:ext cx="989700" cy="1019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med" w="med" type="oval"/>
            <a:tailEnd len="med" w="med" type="triangle"/>
          </a:ln>
        </p:spPr>
      </p:cxnSp>
      <p:sp>
        <p:nvSpPr>
          <p:cNvPr id="174" name="Google Shape;174;p29"/>
          <p:cNvSpPr txBox="1"/>
          <p:nvPr/>
        </p:nvSpPr>
        <p:spPr>
          <a:xfrm>
            <a:off x="5234000" y="4422550"/>
            <a:ext cx="1443900" cy="532500"/>
          </a:xfrm>
          <a:prstGeom prst="rect">
            <a:avLst/>
          </a:prstGeom>
          <a:solidFill>
            <a:srgbClr val="8E8E8E">
              <a:alpha val="486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BlockChain Asset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2" name="Google Shape;172;p29"/>
          <p:cNvSpPr txBox="1"/>
          <p:nvPr/>
        </p:nvSpPr>
        <p:spPr>
          <a:xfrm>
            <a:off x="1239525" y="3082675"/>
            <a:ext cx="1443900" cy="415200"/>
          </a:xfrm>
          <a:prstGeom prst="rect">
            <a:avLst/>
          </a:prstGeom>
          <a:solidFill>
            <a:srgbClr val="8E8E8E">
              <a:alpha val="486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Hand Tracking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0" name="Google Shape;170;p29"/>
          <p:cNvSpPr txBox="1"/>
          <p:nvPr/>
        </p:nvSpPr>
        <p:spPr>
          <a:xfrm>
            <a:off x="6289775" y="867288"/>
            <a:ext cx="1443900" cy="415200"/>
          </a:xfrm>
          <a:prstGeom prst="rect">
            <a:avLst/>
          </a:prstGeom>
          <a:solidFill>
            <a:srgbClr val="8E8E8E">
              <a:alpha val="486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Mobile Gaming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75" name="Google Shape;175;p29"/>
          <p:cNvSpPr txBox="1"/>
          <p:nvPr/>
        </p:nvSpPr>
        <p:spPr>
          <a:xfrm>
            <a:off x="1122300" y="813000"/>
            <a:ext cx="1173000" cy="357900"/>
          </a:xfrm>
          <a:prstGeom prst="rect">
            <a:avLst/>
          </a:prstGeom>
          <a:solidFill>
            <a:srgbClr val="8E8E8E">
              <a:alpha val="486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VR Set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Objectives </a:t>
            </a:r>
            <a:endParaRPr b="1"/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1728300" y="1179000"/>
            <a:ext cx="5687400" cy="3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Development of a online multiplayer Shooter game which encompases: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Unique non-</a:t>
            </a:r>
            <a:r>
              <a:rPr lang="en" sz="1600"/>
              <a:t>fungible</a:t>
            </a:r>
            <a:r>
              <a:rPr lang="en" sz="1600"/>
              <a:t> assets owned by gamers using blockchain.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Ownership is proven by digital signatures and is protected by Distributed Ledger.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Items are tradeable and reusable in other games.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Game uses VR and Image Tracking capabilities.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idx="1" type="subTitle"/>
          </p:nvPr>
        </p:nvSpPr>
        <p:spPr>
          <a:xfrm>
            <a:off x="311713" y="286300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Context Diagram</a:t>
            </a:r>
            <a:endParaRPr b="1" sz="3000"/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438" y="1241150"/>
            <a:ext cx="7241125" cy="33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666666"/>
                </a:solidFill>
              </a:rPr>
              <a:t>Introduction </a:t>
            </a:r>
            <a:endParaRPr u="sng">
              <a:solidFill>
                <a:srgbClr val="666666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3999900" cy="19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The gaming industry is an ever growing and evolving industry. With value expected to reach 90 billion US dollars by the year 2020.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125" y="0"/>
            <a:ext cx="43024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&amp; Implementation</a:t>
            </a:r>
            <a:endParaRPr/>
          </a:p>
        </p:txBody>
      </p:sp>
      <p:sp>
        <p:nvSpPr>
          <p:cNvPr id="193" name="Google Shape;193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ctrTitle"/>
          </p:nvPr>
        </p:nvSpPr>
        <p:spPr>
          <a:xfrm>
            <a:off x="311700" y="1537175"/>
            <a:ext cx="8520600" cy="3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1-	Use Case Diagram:</a:t>
            </a:r>
            <a:endParaRPr sz="1400"/>
          </a:p>
        </p:txBody>
      </p:sp>
      <p:sp>
        <p:nvSpPr>
          <p:cNvPr id="199" name="Google Shape;199;p33"/>
          <p:cNvSpPr txBox="1"/>
          <p:nvPr>
            <p:ph idx="1" type="subTitle"/>
          </p:nvPr>
        </p:nvSpPr>
        <p:spPr>
          <a:xfrm>
            <a:off x="-1201725" y="455425"/>
            <a:ext cx="5281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 rotWithShape="1">
          <a:blip r:embed="rId3">
            <a:alphaModFix/>
          </a:blip>
          <a:srcRect b="0" l="504" r="514" t="0"/>
          <a:stretch/>
        </p:blipFill>
        <p:spPr>
          <a:xfrm>
            <a:off x="2024875" y="142875"/>
            <a:ext cx="5943600" cy="50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ctrTitle"/>
          </p:nvPr>
        </p:nvSpPr>
        <p:spPr>
          <a:xfrm>
            <a:off x="311700" y="1537175"/>
            <a:ext cx="8520600" cy="3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1-	Package Diagram:</a:t>
            </a:r>
            <a:endParaRPr sz="1400"/>
          </a:p>
        </p:txBody>
      </p:sp>
      <p:sp>
        <p:nvSpPr>
          <p:cNvPr id="206" name="Google Shape;206;p34"/>
          <p:cNvSpPr txBox="1"/>
          <p:nvPr>
            <p:ph idx="1" type="subTitle"/>
          </p:nvPr>
        </p:nvSpPr>
        <p:spPr>
          <a:xfrm>
            <a:off x="-2284550" y="1554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Design</a:t>
            </a:r>
            <a:endParaRPr b="1"/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100" y="0"/>
            <a:ext cx="5417897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ctrTitle"/>
          </p:nvPr>
        </p:nvSpPr>
        <p:spPr>
          <a:xfrm>
            <a:off x="185200" y="1217050"/>
            <a:ext cx="2596500" cy="3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1-	Class Diagrams:</a:t>
            </a:r>
            <a:endParaRPr sz="1400"/>
          </a:p>
        </p:txBody>
      </p:sp>
      <p:sp>
        <p:nvSpPr>
          <p:cNvPr id="213" name="Google Shape;213;p35"/>
          <p:cNvSpPr txBox="1"/>
          <p:nvPr>
            <p:ph idx="1" type="subTitle"/>
          </p:nvPr>
        </p:nvSpPr>
        <p:spPr>
          <a:xfrm>
            <a:off x="0" y="206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Design</a:t>
            </a:r>
            <a:endParaRPr b="1"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075" y="0"/>
            <a:ext cx="555549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VR Blockchain Game Main working scheme</a:t>
            </a:r>
            <a:endParaRPr b="1"/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1728300" y="1179000"/>
            <a:ext cx="5687400" cy="3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Assets are represented by Non-fungible tokens.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Identities own Assets and are represented by public keys.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Authority is proven by digital signature.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Transactions are signed by digital signature that connects it to an Identity.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Transactions Integrity is protected by public Ledger.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262" y="1228502"/>
            <a:ext cx="7011474" cy="26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ctrTitle"/>
          </p:nvPr>
        </p:nvSpPr>
        <p:spPr>
          <a:xfrm>
            <a:off x="185200" y="1217050"/>
            <a:ext cx="2596500" cy="3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Block Class: </a:t>
            </a:r>
            <a:endParaRPr sz="1400"/>
          </a:p>
        </p:txBody>
      </p:sp>
      <p:sp>
        <p:nvSpPr>
          <p:cNvPr id="231" name="Google Shape;231;p38"/>
          <p:cNvSpPr txBox="1"/>
          <p:nvPr>
            <p:ph idx="1" type="subTitle"/>
          </p:nvPr>
        </p:nvSpPr>
        <p:spPr>
          <a:xfrm>
            <a:off x="0" y="206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Code Snippets:</a:t>
            </a:r>
            <a:endParaRPr b="1"/>
          </a:p>
        </p:txBody>
      </p:sp>
      <p:pic>
        <p:nvPicPr>
          <p:cNvPr id="232" name="Google Shape;2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625" y="1178888"/>
            <a:ext cx="6057499" cy="33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type="ctrTitle"/>
          </p:nvPr>
        </p:nvSpPr>
        <p:spPr>
          <a:xfrm>
            <a:off x="185200" y="1217050"/>
            <a:ext cx="2596500" cy="3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Blockchain module: </a:t>
            </a:r>
            <a:endParaRPr sz="1400"/>
          </a:p>
        </p:txBody>
      </p:sp>
      <p:sp>
        <p:nvSpPr>
          <p:cNvPr id="238" name="Google Shape;238;p39"/>
          <p:cNvSpPr txBox="1"/>
          <p:nvPr>
            <p:ph idx="1" type="subTitle"/>
          </p:nvPr>
        </p:nvSpPr>
        <p:spPr>
          <a:xfrm>
            <a:off x="0" y="206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Code Snippets:</a:t>
            </a:r>
            <a:endParaRPr b="1"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775" y="0"/>
            <a:ext cx="59302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ctrTitle"/>
          </p:nvPr>
        </p:nvSpPr>
        <p:spPr>
          <a:xfrm>
            <a:off x="185200" y="1217050"/>
            <a:ext cx="2596500" cy="3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Blockchain module: </a:t>
            </a:r>
            <a:endParaRPr sz="1400"/>
          </a:p>
        </p:txBody>
      </p:sp>
      <p:sp>
        <p:nvSpPr>
          <p:cNvPr id="245" name="Google Shape;245;p40"/>
          <p:cNvSpPr txBox="1"/>
          <p:nvPr>
            <p:ph idx="1" type="subTitle"/>
          </p:nvPr>
        </p:nvSpPr>
        <p:spPr>
          <a:xfrm>
            <a:off x="0" y="206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Code Snippets:</a:t>
            </a:r>
            <a:endParaRPr b="1"/>
          </a:p>
        </p:txBody>
      </p:sp>
      <p:pic>
        <p:nvPicPr>
          <p:cNvPr id="246" name="Google Shape;2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775" y="0"/>
            <a:ext cx="59302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>
            <p:ph type="ctrTitle"/>
          </p:nvPr>
        </p:nvSpPr>
        <p:spPr>
          <a:xfrm>
            <a:off x="185200" y="1217050"/>
            <a:ext cx="2596500" cy="3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P2p networking </a:t>
            </a:r>
            <a:r>
              <a:rPr lang="en" sz="1400"/>
              <a:t>module: </a:t>
            </a:r>
            <a:endParaRPr sz="1400"/>
          </a:p>
        </p:txBody>
      </p:sp>
      <p:sp>
        <p:nvSpPr>
          <p:cNvPr id="252" name="Google Shape;252;p41"/>
          <p:cNvSpPr txBox="1"/>
          <p:nvPr>
            <p:ph idx="1" type="subTitle"/>
          </p:nvPr>
        </p:nvSpPr>
        <p:spPr>
          <a:xfrm>
            <a:off x="0" y="206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Code Snippets:</a:t>
            </a:r>
            <a:endParaRPr b="1"/>
          </a:p>
        </p:txBody>
      </p:sp>
      <p:pic>
        <p:nvPicPr>
          <p:cNvPr id="253" name="Google Shape;2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475" y="0"/>
            <a:ext cx="58395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666666"/>
                </a:solidFill>
              </a:rPr>
              <a:t>Introduction 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5635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</a:rPr>
              <a:t>Meaning Gaming Industry is worth more than the Film and Music Industry combined throughout the years since 2015.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375" y="49200"/>
            <a:ext cx="4936351" cy="509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259" name="Google Shape;259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Virtual Reality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" y="828850"/>
            <a:ext cx="2678669" cy="167414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3"/>
          <p:cNvSpPr txBox="1"/>
          <p:nvPr>
            <p:ph idx="1" type="subTitle"/>
          </p:nvPr>
        </p:nvSpPr>
        <p:spPr>
          <a:xfrm>
            <a:off x="311700" y="3018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Background</a:t>
            </a:r>
            <a:endParaRPr sz="1800"/>
          </a:p>
        </p:txBody>
      </p:sp>
      <p:sp>
        <p:nvSpPr>
          <p:cNvPr id="266" name="Google Shape;266;p43"/>
          <p:cNvSpPr txBox="1"/>
          <p:nvPr/>
        </p:nvSpPr>
        <p:spPr>
          <a:xfrm>
            <a:off x="3781789" y="2240800"/>
            <a:ext cx="1580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Stereo Vision</a:t>
            </a:r>
            <a:endParaRPr sz="1800"/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775" y="1372362"/>
            <a:ext cx="868450" cy="8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3"/>
          <p:cNvSpPr txBox="1"/>
          <p:nvPr/>
        </p:nvSpPr>
        <p:spPr>
          <a:xfrm>
            <a:off x="497425" y="2240800"/>
            <a:ext cx="1580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VR / AR / MR</a:t>
            </a:r>
            <a:endParaRPr sz="1800"/>
          </a:p>
        </p:txBody>
      </p:sp>
      <p:sp>
        <p:nvSpPr>
          <p:cNvPr id="269" name="Google Shape;269;p43"/>
          <p:cNvSpPr txBox="1"/>
          <p:nvPr/>
        </p:nvSpPr>
        <p:spPr>
          <a:xfrm>
            <a:off x="7066177" y="2240800"/>
            <a:ext cx="1580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Headsets</a:t>
            </a:r>
            <a:endParaRPr sz="1800"/>
          </a:p>
        </p:txBody>
      </p:sp>
      <p:sp>
        <p:nvSpPr>
          <p:cNvPr id="270" name="Google Shape;270;p43"/>
          <p:cNvSpPr txBox="1"/>
          <p:nvPr/>
        </p:nvSpPr>
        <p:spPr>
          <a:xfrm>
            <a:off x="2022378" y="4183367"/>
            <a:ext cx="1580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Trackers</a:t>
            </a:r>
            <a:endParaRPr sz="1800"/>
          </a:p>
        </p:txBody>
      </p:sp>
      <p:sp>
        <p:nvSpPr>
          <p:cNvPr id="271" name="Google Shape;271;p43"/>
          <p:cNvSpPr txBox="1"/>
          <p:nvPr/>
        </p:nvSpPr>
        <p:spPr>
          <a:xfrm>
            <a:off x="5423983" y="4183367"/>
            <a:ext cx="1580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Rendering</a:t>
            </a:r>
            <a:endParaRPr sz="1800"/>
          </a:p>
        </p:txBody>
      </p:sp>
      <p:pic>
        <p:nvPicPr>
          <p:cNvPr id="272" name="Google Shape;27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8970" y="577825"/>
            <a:ext cx="1834817" cy="1834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8847" y="3059062"/>
            <a:ext cx="1167450" cy="11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7275" y="2936475"/>
            <a:ext cx="2493800" cy="12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/>
          <p:nvPr/>
        </p:nvSpPr>
        <p:spPr>
          <a:xfrm>
            <a:off x="182825" y="948225"/>
            <a:ext cx="2313000" cy="1798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" y="828850"/>
            <a:ext cx="2678669" cy="167414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4"/>
          <p:cNvSpPr txBox="1"/>
          <p:nvPr>
            <p:ph idx="1" type="subTitle"/>
          </p:nvPr>
        </p:nvSpPr>
        <p:spPr>
          <a:xfrm>
            <a:off x="311700" y="3018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Background</a:t>
            </a:r>
            <a:endParaRPr sz="1800"/>
          </a:p>
        </p:txBody>
      </p:sp>
      <p:sp>
        <p:nvSpPr>
          <p:cNvPr id="282" name="Google Shape;282;p44"/>
          <p:cNvSpPr txBox="1"/>
          <p:nvPr/>
        </p:nvSpPr>
        <p:spPr>
          <a:xfrm>
            <a:off x="3781789" y="2240800"/>
            <a:ext cx="1580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Stereo Vision</a:t>
            </a:r>
            <a:endParaRPr sz="1800"/>
          </a:p>
        </p:txBody>
      </p:sp>
      <p:pic>
        <p:nvPicPr>
          <p:cNvPr id="283" name="Google Shape;28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775" y="1372362"/>
            <a:ext cx="868450" cy="8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4"/>
          <p:cNvSpPr txBox="1"/>
          <p:nvPr/>
        </p:nvSpPr>
        <p:spPr>
          <a:xfrm>
            <a:off x="497425" y="2240800"/>
            <a:ext cx="1580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VR / AR / MR</a:t>
            </a:r>
            <a:endParaRPr sz="1800"/>
          </a:p>
        </p:txBody>
      </p:sp>
      <p:sp>
        <p:nvSpPr>
          <p:cNvPr id="285" name="Google Shape;285;p44"/>
          <p:cNvSpPr txBox="1"/>
          <p:nvPr/>
        </p:nvSpPr>
        <p:spPr>
          <a:xfrm>
            <a:off x="7066177" y="2240800"/>
            <a:ext cx="1580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Headsets</a:t>
            </a:r>
            <a:endParaRPr sz="1800"/>
          </a:p>
        </p:txBody>
      </p:sp>
      <p:sp>
        <p:nvSpPr>
          <p:cNvPr id="286" name="Google Shape;286;p44"/>
          <p:cNvSpPr txBox="1"/>
          <p:nvPr/>
        </p:nvSpPr>
        <p:spPr>
          <a:xfrm>
            <a:off x="2022378" y="4183367"/>
            <a:ext cx="1580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Trackers</a:t>
            </a:r>
            <a:endParaRPr sz="1800"/>
          </a:p>
        </p:txBody>
      </p:sp>
      <p:sp>
        <p:nvSpPr>
          <p:cNvPr id="287" name="Google Shape;287;p44"/>
          <p:cNvSpPr txBox="1"/>
          <p:nvPr/>
        </p:nvSpPr>
        <p:spPr>
          <a:xfrm>
            <a:off x="5423983" y="4183367"/>
            <a:ext cx="1580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Rendering</a:t>
            </a:r>
            <a:endParaRPr sz="1800"/>
          </a:p>
        </p:txBody>
      </p:sp>
      <p:pic>
        <p:nvPicPr>
          <p:cNvPr id="288" name="Google Shape;28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8970" y="577825"/>
            <a:ext cx="1834817" cy="1834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8847" y="3059062"/>
            <a:ext cx="1167450" cy="11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7275" y="2936475"/>
            <a:ext cx="2493800" cy="12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4"/>
          <p:cNvSpPr/>
          <p:nvPr/>
        </p:nvSpPr>
        <p:spPr>
          <a:xfrm>
            <a:off x="5156975" y="3059050"/>
            <a:ext cx="2114400" cy="1509000"/>
          </a:xfrm>
          <a:prstGeom prst="ellipse">
            <a:avLst/>
          </a:prstGeom>
          <a:solidFill>
            <a:srgbClr val="B3B3B3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4"/>
          <p:cNvSpPr/>
          <p:nvPr/>
        </p:nvSpPr>
        <p:spPr>
          <a:xfrm>
            <a:off x="1755375" y="3008850"/>
            <a:ext cx="2114400" cy="1509000"/>
          </a:xfrm>
          <a:prstGeom prst="ellipse">
            <a:avLst/>
          </a:prstGeom>
          <a:solidFill>
            <a:srgbClr val="B3B3B3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4"/>
          <p:cNvSpPr/>
          <p:nvPr/>
        </p:nvSpPr>
        <p:spPr>
          <a:xfrm>
            <a:off x="6699875" y="659600"/>
            <a:ext cx="2313000" cy="1905600"/>
          </a:xfrm>
          <a:prstGeom prst="ellipse">
            <a:avLst/>
          </a:prstGeom>
          <a:solidFill>
            <a:srgbClr val="B3B3B3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94" name="Google Shape;294;p44"/>
          <p:cNvSpPr/>
          <p:nvPr/>
        </p:nvSpPr>
        <p:spPr>
          <a:xfrm>
            <a:off x="3415500" y="984375"/>
            <a:ext cx="2313000" cy="1798500"/>
          </a:xfrm>
          <a:prstGeom prst="ellipse">
            <a:avLst/>
          </a:prstGeom>
          <a:solidFill>
            <a:srgbClr val="B3B3B3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975" y="206625"/>
            <a:ext cx="60800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/>
          <p:nvPr/>
        </p:nvSpPr>
        <p:spPr>
          <a:xfrm>
            <a:off x="3415500" y="984375"/>
            <a:ext cx="2313000" cy="1798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" y="828850"/>
            <a:ext cx="2678669" cy="1674148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6"/>
          <p:cNvSpPr txBox="1"/>
          <p:nvPr>
            <p:ph idx="1" type="subTitle"/>
          </p:nvPr>
        </p:nvSpPr>
        <p:spPr>
          <a:xfrm>
            <a:off x="311700" y="3018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Background</a:t>
            </a:r>
            <a:endParaRPr sz="1800"/>
          </a:p>
        </p:txBody>
      </p:sp>
      <p:sp>
        <p:nvSpPr>
          <p:cNvPr id="307" name="Google Shape;307;p46"/>
          <p:cNvSpPr txBox="1"/>
          <p:nvPr/>
        </p:nvSpPr>
        <p:spPr>
          <a:xfrm>
            <a:off x="3781789" y="2240800"/>
            <a:ext cx="1580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Stereo Vision</a:t>
            </a:r>
            <a:endParaRPr sz="1800"/>
          </a:p>
        </p:txBody>
      </p:sp>
      <p:pic>
        <p:nvPicPr>
          <p:cNvPr id="308" name="Google Shape;30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775" y="1372362"/>
            <a:ext cx="868450" cy="8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6"/>
          <p:cNvSpPr txBox="1"/>
          <p:nvPr/>
        </p:nvSpPr>
        <p:spPr>
          <a:xfrm>
            <a:off x="497425" y="2240800"/>
            <a:ext cx="1580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VR / AR / MR</a:t>
            </a:r>
            <a:endParaRPr sz="1800"/>
          </a:p>
        </p:txBody>
      </p:sp>
      <p:sp>
        <p:nvSpPr>
          <p:cNvPr id="310" name="Google Shape;310;p46"/>
          <p:cNvSpPr txBox="1"/>
          <p:nvPr/>
        </p:nvSpPr>
        <p:spPr>
          <a:xfrm>
            <a:off x="7066177" y="2240800"/>
            <a:ext cx="1580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Headsets</a:t>
            </a:r>
            <a:endParaRPr sz="1800"/>
          </a:p>
        </p:txBody>
      </p:sp>
      <p:sp>
        <p:nvSpPr>
          <p:cNvPr id="311" name="Google Shape;311;p46"/>
          <p:cNvSpPr txBox="1"/>
          <p:nvPr/>
        </p:nvSpPr>
        <p:spPr>
          <a:xfrm>
            <a:off x="2022378" y="4183367"/>
            <a:ext cx="1580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Trackers</a:t>
            </a:r>
            <a:endParaRPr sz="1800"/>
          </a:p>
        </p:txBody>
      </p:sp>
      <p:sp>
        <p:nvSpPr>
          <p:cNvPr id="312" name="Google Shape;312;p46"/>
          <p:cNvSpPr txBox="1"/>
          <p:nvPr/>
        </p:nvSpPr>
        <p:spPr>
          <a:xfrm>
            <a:off x="5423983" y="4183367"/>
            <a:ext cx="1580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Rendering</a:t>
            </a:r>
            <a:endParaRPr sz="1800"/>
          </a:p>
        </p:txBody>
      </p:sp>
      <p:pic>
        <p:nvPicPr>
          <p:cNvPr id="313" name="Google Shape;31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8970" y="577825"/>
            <a:ext cx="1834817" cy="1834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8847" y="3059062"/>
            <a:ext cx="1167450" cy="11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7275" y="2936475"/>
            <a:ext cx="2493800" cy="12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6"/>
          <p:cNvSpPr/>
          <p:nvPr/>
        </p:nvSpPr>
        <p:spPr>
          <a:xfrm>
            <a:off x="5156975" y="3059050"/>
            <a:ext cx="2114400" cy="1509000"/>
          </a:xfrm>
          <a:prstGeom prst="ellipse">
            <a:avLst/>
          </a:prstGeom>
          <a:solidFill>
            <a:srgbClr val="B3B3B3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6"/>
          <p:cNvSpPr/>
          <p:nvPr/>
        </p:nvSpPr>
        <p:spPr>
          <a:xfrm>
            <a:off x="1755375" y="3008850"/>
            <a:ext cx="2114400" cy="1509000"/>
          </a:xfrm>
          <a:prstGeom prst="ellipse">
            <a:avLst/>
          </a:prstGeom>
          <a:solidFill>
            <a:srgbClr val="B3B3B3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6"/>
          <p:cNvSpPr/>
          <p:nvPr/>
        </p:nvSpPr>
        <p:spPr>
          <a:xfrm>
            <a:off x="182825" y="948225"/>
            <a:ext cx="2313000" cy="1798500"/>
          </a:xfrm>
          <a:prstGeom prst="ellipse">
            <a:avLst/>
          </a:prstGeom>
          <a:solidFill>
            <a:srgbClr val="B3B3B3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6"/>
          <p:cNvSpPr/>
          <p:nvPr/>
        </p:nvSpPr>
        <p:spPr>
          <a:xfrm>
            <a:off x="6699875" y="659600"/>
            <a:ext cx="2313000" cy="1905600"/>
          </a:xfrm>
          <a:prstGeom prst="ellipse">
            <a:avLst/>
          </a:prstGeom>
          <a:solidFill>
            <a:srgbClr val="B3B3B3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7"/>
          <p:cNvPicPr preferRelativeResize="0"/>
          <p:nvPr/>
        </p:nvPicPr>
        <p:blipFill rotWithShape="1">
          <a:blip r:embed="rId3">
            <a:alphaModFix/>
          </a:blip>
          <a:srcRect b="1106" l="0" r="0" t="1843"/>
          <a:stretch/>
        </p:blipFill>
        <p:spPr>
          <a:xfrm>
            <a:off x="2771888" y="488325"/>
            <a:ext cx="3600225" cy="41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8"/>
          <p:cNvPicPr preferRelativeResize="0"/>
          <p:nvPr/>
        </p:nvPicPr>
        <p:blipFill rotWithShape="1">
          <a:blip r:embed="rId3">
            <a:alphaModFix/>
          </a:blip>
          <a:srcRect b="0" l="2845" r="684" t="0"/>
          <a:stretch/>
        </p:blipFill>
        <p:spPr>
          <a:xfrm>
            <a:off x="1078225" y="262025"/>
            <a:ext cx="7142577" cy="46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/>
          <p:nvPr/>
        </p:nvSpPr>
        <p:spPr>
          <a:xfrm>
            <a:off x="6699875" y="659600"/>
            <a:ext cx="2313000" cy="1905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335" name="Google Shape;3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" y="828850"/>
            <a:ext cx="2678669" cy="167414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9"/>
          <p:cNvSpPr txBox="1"/>
          <p:nvPr>
            <p:ph idx="1" type="subTitle"/>
          </p:nvPr>
        </p:nvSpPr>
        <p:spPr>
          <a:xfrm>
            <a:off x="311700" y="3018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Background</a:t>
            </a:r>
            <a:endParaRPr sz="1800"/>
          </a:p>
        </p:txBody>
      </p:sp>
      <p:sp>
        <p:nvSpPr>
          <p:cNvPr id="337" name="Google Shape;337;p49"/>
          <p:cNvSpPr txBox="1"/>
          <p:nvPr/>
        </p:nvSpPr>
        <p:spPr>
          <a:xfrm>
            <a:off x="3781789" y="2240800"/>
            <a:ext cx="1580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Stereo Vision</a:t>
            </a:r>
            <a:endParaRPr sz="1800"/>
          </a:p>
        </p:txBody>
      </p:sp>
      <p:pic>
        <p:nvPicPr>
          <p:cNvPr id="338" name="Google Shape;33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775" y="1372362"/>
            <a:ext cx="868450" cy="8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9"/>
          <p:cNvSpPr txBox="1"/>
          <p:nvPr/>
        </p:nvSpPr>
        <p:spPr>
          <a:xfrm>
            <a:off x="497425" y="2240800"/>
            <a:ext cx="1580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VR / AR / MR</a:t>
            </a:r>
            <a:endParaRPr sz="1800"/>
          </a:p>
        </p:txBody>
      </p:sp>
      <p:sp>
        <p:nvSpPr>
          <p:cNvPr id="340" name="Google Shape;340;p49"/>
          <p:cNvSpPr txBox="1"/>
          <p:nvPr/>
        </p:nvSpPr>
        <p:spPr>
          <a:xfrm>
            <a:off x="7066177" y="2240800"/>
            <a:ext cx="1580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Headsets</a:t>
            </a:r>
            <a:endParaRPr sz="1800"/>
          </a:p>
        </p:txBody>
      </p:sp>
      <p:sp>
        <p:nvSpPr>
          <p:cNvPr id="341" name="Google Shape;341;p49"/>
          <p:cNvSpPr txBox="1"/>
          <p:nvPr/>
        </p:nvSpPr>
        <p:spPr>
          <a:xfrm>
            <a:off x="2022378" y="4183367"/>
            <a:ext cx="1580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Trackers</a:t>
            </a:r>
            <a:endParaRPr sz="1800"/>
          </a:p>
        </p:txBody>
      </p:sp>
      <p:sp>
        <p:nvSpPr>
          <p:cNvPr id="342" name="Google Shape;342;p49"/>
          <p:cNvSpPr txBox="1"/>
          <p:nvPr/>
        </p:nvSpPr>
        <p:spPr>
          <a:xfrm>
            <a:off x="5423983" y="4183367"/>
            <a:ext cx="1580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Rendering</a:t>
            </a:r>
            <a:endParaRPr sz="1800"/>
          </a:p>
        </p:txBody>
      </p:sp>
      <p:pic>
        <p:nvPicPr>
          <p:cNvPr id="343" name="Google Shape;34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8970" y="577825"/>
            <a:ext cx="1834817" cy="1834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8847" y="3059062"/>
            <a:ext cx="1167450" cy="11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7275" y="2936475"/>
            <a:ext cx="2493800" cy="12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9"/>
          <p:cNvSpPr/>
          <p:nvPr/>
        </p:nvSpPr>
        <p:spPr>
          <a:xfrm>
            <a:off x="5156975" y="3059050"/>
            <a:ext cx="2114400" cy="1509000"/>
          </a:xfrm>
          <a:prstGeom prst="ellipse">
            <a:avLst/>
          </a:prstGeom>
          <a:solidFill>
            <a:srgbClr val="B3B3B3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9"/>
          <p:cNvSpPr/>
          <p:nvPr/>
        </p:nvSpPr>
        <p:spPr>
          <a:xfrm>
            <a:off x="1755375" y="3008850"/>
            <a:ext cx="2114400" cy="1509000"/>
          </a:xfrm>
          <a:prstGeom prst="ellipse">
            <a:avLst/>
          </a:prstGeom>
          <a:solidFill>
            <a:srgbClr val="B3B3B3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9"/>
          <p:cNvSpPr/>
          <p:nvPr/>
        </p:nvSpPr>
        <p:spPr>
          <a:xfrm>
            <a:off x="182825" y="948225"/>
            <a:ext cx="2313000" cy="1798500"/>
          </a:xfrm>
          <a:prstGeom prst="ellipse">
            <a:avLst/>
          </a:prstGeom>
          <a:solidFill>
            <a:srgbClr val="B3B3B3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9"/>
          <p:cNvSpPr/>
          <p:nvPr/>
        </p:nvSpPr>
        <p:spPr>
          <a:xfrm>
            <a:off x="3415500" y="984375"/>
            <a:ext cx="2313000" cy="1798500"/>
          </a:xfrm>
          <a:prstGeom prst="ellipse">
            <a:avLst/>
          </a:prstGeom>
          <a:solidFill>
            <a:srgbClr val="B3B3B3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08300"/>
            <a:ext cx="6895350" cy="30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9475" y="1926400"/>
            <a:ext cx="1859901" cy="135365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0"/>
          <p:cNvSpPr txBox="1"/>
          <p:nvPr/>
        </p:nvSpPr>
        <p:spPr>
          <a:xfrm>
            <a:off x="6779475" y="1143700"/>
            <a:ext cx="24999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UNTETHERED VR HEADSETS</a:t>
            </a:r>
            <a:endParaRPr sz="1100"/>
          </a:p>
        </p:txBody>
      </p:sp>
      <p:sp>
        <p:nvSpPr>
          <p:cNvPr id="357" name="Google Shape;357;p50"/>
          <p:cNvSpPr txBox="1"/>
          <p:nvPr/>
        </p:nvSpPr>
        <p:spPr>
          <a:xfrm>
            <a:off x="7099475" y="3222375"/>
            <a:ext cx="16767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Wireless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Don't require a PC or a smartphone</a:t>
            </a:r>
            <a:endParaRPr sz="1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" y="828850"/>
            <a:ext cx="2678669" cy="167414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1"/>
          <p:cNvSpPr txBox="1"/>
          <p:nvPr>
            <p:ph idx="1" type="subTitle"/>
          </p:nvPr>
        </p:nvSpPr>
        <p:spPr>
          <a:xfrm>
            <a:off x="311700" y="3018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Background</a:t>
            </a:r>
            <a:endParaRPr sz="1800"/>
          </a:p>
        </p:txBody>
      </p:sp>
      <p:sp>
        <p:nvSpPr>
          <p:cNvPr id="364" name="Google Shape;364;p51"/>
          <p:cNvSpPr txBox="1"/>
          <p:nvPr/>
        </p:nvSpPr>
        <p:spPr>
          <a:xfrm>
            <a:off x="3781789" y="2240800"/>
            <a:ext cx="1580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Stereo Vision</a:t>
            </a:r>
            <a:endParaRPr sz="1800"/>
          </a:p>
        </p:txBody>
      </p:sp>
      <p:pic>
        <p:nvPicPr>
          <p:cNvPr id="365" name="Google Shape;36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775" y="1372362"/>
            <a:ext cx="868450" cy="8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1"/>
          <p:cNvSpPr/>
          <p:nvPr/>
        </p:nvSpPr>
        <p:spPr>
          <a:xfrm>
            <a:off x="1755375" y="3008850"/>
            <a:ext cx="2114400" cy="1509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51"/>
          <p:cNvSpPr txBox="1"/>
          <p:nvPr/>
        </p:nvSpPr>
        <p:spPr>
          <a:xfrm>
            <a:off x="497425" y="2240800"/>
            <a:ext cx="1580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VR / AR / MR</a:t>
            </a:r>
            <a:endParaRPr sz="1800"/>
          </a:p>
        </p:txBody>
      </p:sp>
      <p:sp>
        <p:nvSpPr>
          <p:cNvPr id="368" name="Google Shape;368;p51"/>
          <p:cNvSpPr txBox="1"/>
          <p:nvPr/>
        </p:nvSpPr>
        <p:spPr>
          <a:xfrm>
            <a:off x="7066177" y="2240800"/>
            <a:ext cx="1580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Headsets</a:t>
            </a:r>
            <a:endParaRPr sz="1800"/>
          </a:p>
        </p:txBody>
      </p:sp>
      <p:sp>
        <p:nvSpPr>
          <p:cNvPr id="369" name="Google Shape;369;p51"/>
          <p:cNvSpPr txBox="1"/>
          <p:nvPr/>
        </p:nvSpPr>
        <p:spPr>
          <a:xfrm>
            <a:off x="2022378" y="4183367"/>
            <a:ext cx="1580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Trackers</a:t>
            </a:r>
            <a:endParaRPr sz="1800"/>
          </a:p>
        </p:txBody>
      </p:sp>
      <p:sp>
        <p:nvSpPr>
          <p:cNvPr id="370" name="Google Shape;370;p51"/>
          <p:cNvSpPr txBox="1"/>
          <p:nvPr/>
        </p:nvSpPr>
        <p:spPr>
          <a:xfrm>
            <a:off x="5423983" y="4183367"/>
            <a:ext cx="1580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Rendering</a:t>
            </a:r>
            <a:endParaRPr sz="1800"/>
          </a:p>
        </p:txBody>
      </p:sp>
      <p:pic>
        <p:nvPicPr>
          <p:cNvPr id="371" name="Google Shape;37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8970" y="577825"/>
            <a:ext cx="1834817" cy="1834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8847" y="3059062"/>
            <a:ext cx="1167450" cy="11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7275" y="2936475"/>
            <a:ext cx="2493800" cy="12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1"/>
          <p:cNvSpPr/>
          <p:nvPr/>
        </p:nvSpPr>
        <p:spPr>
          <a:xfrm>
            <a:off x="5156975" y="3059050"/>
            <a:ext cx="2114400" cy="1509000"/>
          </a:xfrm>
          <a:prstGeom prst="ellipse">
            <a:avLst/>
          </a:prstGeom>
          <a:solidFill>
            <a:srgbClr val="B3B3B3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1"/>
          <p:cNvSpPr/>
          <p:nvPr/>
        </p:nvSpPr>
        <p:spPr>
          <a:xfrm>
            <a:off x="182825" y="948225"/>
            <a:ext cx="2313000" cy="1798500"/>
          </a:xfrm>
          <a:prstGeom prst="ellipse">
            <a:avLst/>
          </a:prstGeom>
          <a:solidFill>
            <a:srgbClr val="B3B3B3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1"/>
          <p:cNvSpPr/>
          <p:nvPr/>
        </p:nvSpPr>
        <p:spPr>
          <a:xfrm>
            <a:off x="6699875" y="659600"/>
            <a:ext cx="2313000" cy="1905600"/>
          </a:xfrm>
          <a:prstGeom prst="ellipse">
            <a:avLst/>
          </a:prstGeom>
          <a:solidFill>
            <a:srgbClr val="B3B3B3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77" name="Google Shape;377;p51"/>
          <p:cNvSpPr/>
          <p:nvPr/>
        </p:nvSpPr>
        <p:spPr>
          <a:xfrm>
            <a:off x="3415500" y="984375"/>
            <a:ext cx="2313000" cy="1798500"/>
          </a:xfrm>
          <a:prstGeom prst="ellipse">
            <a:avLst/>
          </a:prstGeom>
          <a:solidFill>
            <a:srgbClr val="B3B3B3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666666"/>
                </a:solidFill>
              </a:rPr>
              <a:t>Introduction </a:t>
            </a:r>
            <a:endParaRPr u="sng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3999900" cy="15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</a:rPr>
              <a:t>S</a:t>
            </a:r>
            <a:r>
              <a:rPr lang="en" sz="1800">
                <a:solidFill>
                  <a:srgbClr val="434343"/>
                </a:solidFill>
              </a:rPr>
              <a:t>martphone and tablets games taking up to 34% from the entire global gaming market in 2015.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79" name="Google Shape;79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625" y="116050"/>
            <a:ext cx="4203451" cy="491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2"/>
          <p:cNvPicPr preferRelativeResize="0"/>
          <p:nvPr/>
        </p:nvPicPr>
        <p:blipFill rotWithShape="1">
          <a:blip r:embed="rId4">
            <a:alphaModFix/>
          </a:blip>
          <a:srcRect b="0" l="14913" r="13866" t="11925"/>
          <a:stretch/>
        </p:blipFill>
        <p:spPr>
          <a:xfrm>
            <a:off x="5085700" y="2452950"/>
            <a:ext cx="4327975" cy="30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3"/>
          <p:cNvSpPr/>
          <p:nvPr/>
        </p:nvSpPr>
        <p:spPr>
          <a:xfrm>
            <a:off x="5156975" y="3059050"/>
            <a:ext cx="2114400" cy="1509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" y="828850"/>
            <a:ext cx="2678669" cy="1674148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3"/>
          <p:cNvSpPr txBox="1"/>
          <p:nvPr>
            <p:ph idx="1" type="subTitle"/>
          </p:nvPr>
        </p:nvSpPr>
        <p:spPr>
          <a:xfrm>
            <a:off x="311700" y="3018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Background</a:t>
            </a:r>
            <a:endParaRPr sz="1800"/>
          </a:p>
        </p:txBody>
      </p:sp>
      <p:sp>
        <p:nvSpPr>
          <p:cNvPr id="391" name="Google Shape;391;p53"/>
          <p:cNvSpPr txBox="1"/>
          <p:nvPr/>
        </p:nvSpPr>
        <p:spPr>
          <a:xfrm>
            <a:off x="3781789" y="2240800"/>
            <a:ext cx="1580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Stereo Vision</a:t>
            </a:r>
            <a:endParaRPr sz="1800"/>
          </a:p>
        </p:txBody>
      </p:sp>
      <p:pic>
        <p:nvPicPr>
          <p:cNvPr id="392" name="Google Shape;39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775" y="1372362"/>
            <a:ext cx="868450" cy="8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3"/>
          <p:cNvSpPr txBox="1"/>
          <p:nvPr/>
        </p:nvSpPr>
        <p:spPr>
          <a:xfrm>
            <a:off x="497425" y="2240800"/>
            <a:ext cx="1580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VR / AR / MR</a:t>
            </a:r>
            <a:endParaRPr sz="1800"/>
          </a:p>
        </p:txBody>
      </p:sp>
      <p:sp>
        <p:nvSpPr>
          <p:cNvPr id="394" name="Google Shape;394;p53"/>
          <p:cNvSpPr txBox="1"/>
          <p:nvPr/>
        </p:nvSpPr>
        <p:spPr>
          <a:xfrm>
            <a:off x="7066177" y="2240800"/>
            <a:ext cx="1580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Headsets</a:t>
            </a:r>
            <a:endParaRPr sz="1800"/>
          </a:p>
        </p:txBody>
      </p:sp>
      <p:sp>
        <p:nvSpPr>
          <p:cNvPr id="395" name="Google Shape;395;p53"/>
          <p:cNvSpPr txBox="1"/>
          <p:nvPr/>
        </p:nvSpPr>
        <p:spPr>
          <a:xfrm>
            <a:off x="2022378" y="4183367"/>
            <a:ext cx="1580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Trackers</a:t>
            </a:r>
            <a:endParaRPr sz="1800"/>
          </a:p>
        </p:txBody>
      </p:sp>
      <p:sp>
        <p:nvSpPr>
          <p:cNvPr id="396" name="Google Shape;396;p53"/>
          <p:cNvSpPr txBox="1"/>
          <p:nvPr/>
        </p:nvSpPr>
        <p:spPr>
          <a:xfrm>
            <a:off x="5423983" y="4183367"/>
            <a:ext cx="1580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Rendering</a:t>
            </a:r>
            <a:endParaRPr sz="1800"/>
          </a:p>
        </p:txBody>
      </p:sp>
      <p:pic>
        <p:nvPicPr>
          <p:cNvPr id="397" name="Google Shape;39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8970" y="577825"/>
            <a:ext cx="1834817" cy="1834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8847" y="3059062"/>
            <a:ext cx="1167450" cy="11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7275" y="2936475"/>
            <a:ext cx="2493800" cy="12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3"/>
          <p:cNvSpPr/>
          <p:nvPr/>
        </p:nvSpPr>
        <p:spPr>
          <a:xfrm>
            <a:off x="1755375" y="3008850"/>
            <a:ext cx="2114400" cy="1509000"/>
          </a:xfrm>
          <a:prstGeom prst="ellipse">
            <a:avLst/>
          </a:prstGeom>
          <a:solidFill>
            <a:srgbClr val="B3B3B3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3"/>
          <p:cNvSpPr/>
          <p:nvPr/>
        </p:nvSpPr>
        <p:spPr>
          <a:xfrm>
            <a:off x="182825" y="948225"/>
            <a:ext cx="2313000" cy="1798500"/>
          </a:xfrm>
          <a:prstGeom prst="ellipse">
            <a:avLst/>
          </a:prstGeom>
          <a:solidFill>
            <a:srgbClr val="B3B3B3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3"/>
          <p:cNvSpPr/>
          <p:nvPr/>
        </p:nvSpPr>
        <p:spPr>
          <a:xfrm>
            <a:off x="6699875" y="659600"/>
            <a:ext cx="2313000" cy="1905600"/>
          </a:xfrm>
          <a:prstGeom prst="ellipse">
            <a:avLst/>
          </a:prstGeom>
          <a:solidFill>
            <a:srgbClr val="B3B3B3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03" name="Google Shape;403;p53"/>
          <p:cNvSpPr/>
          <p:nvPr/>
        </p:nvSpPr>
        <p:spPr>
          <a:xfrm>
            <a:off x="3415500" y="984375"/>
            <a:ext cx="2313000" cy="1798500"/>
          </a:xfrm>
          <a:prstGeom prst="ellipse">
            <a:avLst/>
          </a:prstGeom>
          <a:solidFill>
            <a:srgbClr val="B3B3B3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1777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414" name="Google Shape;414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"/>
          <p:cNvSpPr txBox="1"/>
          <p:nvPr>
            <p:ph idx="1" type="subTitle"/>
          </p:nvPr>
        </p:nvSpPr>
        <p:spPr>
          <a:xfrm>
            <a:off x="311700" y="356050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Problem Statement</a:t>
            </a:r>
            <a:endParaRPr sz="1400"/>
          </a:p>
        </p:txBody>
      </p:sp>
      <p:sp>
        <p:nvSpPr>
          <p:cNvPr id="420" name="Google Shape;420;p56"/>
          <p:cNvSpPr txBox="1"/>
          <p:nvPr>
            <p:ph idx="4294967295" type="title"/>
          </p:nvPr>
        </p:nvSpPr>
        <p:spPr>
          <a:xfrm>
            <a:off x="1458450" y="958950"/>
            <a:ext cx="62271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Existing Games Don’t support: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</a:rPr>
              <a:t>1- Creation of unique non-fungible personalized assets.</a:t>
            </a:r>
            <a:endParaRPr sz="16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</a:rPr>
              <a:t>2- Reuse of gaming assets like weapons, skins, etc. outside of the game. </a:t>
            </a:r>
            <a:endParaRPr sz="16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Existing Blockchain games lack compelling gameplay.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Absence of the following features in VR games domain: </a:t>
            </a:r>
            <a:endParaRPr sz="16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</a:rPr>
              <a:t>1- ‘Market hit’ Scheme</a:t>
            </a:r>
            <a:endParaRPr sz="16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</a:rPr>
              <a:t>2- Affordable equipment</a:t>
            </a:r>
            <a:endParaRPr sz="16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</a:rPr>
              <a:t>3- Complicated setup for trackers</a:t>
            </a:r>
            <a:endParaRPr sz="16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</a:rPr>
              <a:t>4-  in-platform compatibility for VR SDKs and Hardware</a:t>
            </a:r>
            <a:endParaRPr sz="16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7"/>
          <p:cNvSpPr txBox="1"/>
          <p:nvPr>
            <p:ph idx="1" type="subTitle"/>
          </p:nvPr>
        </p:nvSpPr>
        <p:spPr>
          <a:xfrm>
            <a:off x="311700" y="356050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Problem Statement</a:t>
            </a:r>
            <a:endParaRPr sz="1400"/>
          </a:p>
        </p:txBody>
      </p:sp>
      <p:sp>
        <p:nvSpPr>
          <p:cNvPr id="426" name="Google Shape;426;p57"/>
          <p:cNvSpPr txBox="1"/>
          <p:nvPr>
            <p:ph idx="4294967295" type="title"/>
          </p:nvPr>
        </p:nvSpPr>
        <p:spPr>
          <a:xfrm>
            <a:off x="1458450" y="958950"/>
            <a:ext cx="62271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lang="en" sz="1400">
                <a:solidFill>
                  <a:srgbClr val="B7B7B7"/>
                </a:solidFill>
              </a:rPr>
              <a:t>Existing Games Don’t support:</a:t>
            </a:r>
            <a:endParaRPr sz="14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7B7B7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</a:rPr>
              <a:t>1- Creation of unique non-fungible personalized assets.</a:t>
            </a:r>
            <a:endParaRPr sz="1400">
              <a:solidFill>
                <a:srgbClr val="B7B7B7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</a:rPr>
              <a:t>2- Reuse of gaming assets like weapons, skins, etc. outside of the game. </a:t>
            </a:r>
            <a:endParaRPr sz="1400">
              <a:solidFill>
                <a:srgbClr val="B7B7B7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7B7B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lang="en" sz="1400">
                <a:solidFill>
                  <a:srgbClr val="B7B7B7"/>
                </a:solidFill>
              </a:rPr>
              <a:t>Existing Blockchain games lack compelling gameplay.</a:t>
            </a:r>
            <a:endParaRPr sz="14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VR:</a:t>
            </a:r>
            <a:endParaRPr sz="1600">
              <a:solidFill>
                <a:srgbClr val="434343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1- ‘Market hit’ Scheme</a:t>
            </a:r>
            <a:endParaRPr sz="1600">
              <a:solidFill>
                <a:srgbClr val="434343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2- Affordable equipment</a:t>
            </a:r>
            <a:endParaRPr sz="1600">
              <a:solidFill>
                <a:srgbClr val="434343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3- Complicated setup for trackers</a:t>
            </a:r>
            <a:endParaRPr sz="1600">
              <a:solidFill>
                <a:srgbClr val="434343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4-  in-platform compatibility for VR SDKs and Hardware</a:t>
            </a:r>
            <a:endParaRPr sz="1600">
              <a:solidFill>
                <a:srgbClr val="434343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8"/>
          <p:cNvSpPr txBox="1"/>
          <p:nvPr>
            <p:ph idx="1" type="subTitle"/>
          </p:nvPr>
        </p:nvSpPr>
        <p:spPr>
          <a:xfrm>
            <a:off x="311700" y="356050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Problem Statement</a:t>
            </a:r>
            <a:endParaRPr sz="1400"/>
          </a:p>
        </p:txBody>
      </p:sp>
      <p:sp>
        <p:nvSpPr>
          <p:cNvPr id="432" name="Google Shape;432;p58"/>
          <p:cNvSpPr txBox="1"/>
          <p:nvPr>
            <p:ph idx="4294967295" type="title"/>
          </p:nvPr>
        </p:nvSpPr>
        <p:spPr>
          <a:xfrm>
            <a:off x="1458450" y="958950"/>
            <a:ext cx="62271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lang="en" sz="1400">
                <a:solidFill>
                  <a:srgbClr val="B7B7B7"/>
                </a:solidFill>
              </a:rPr>
              <a:t>Existing Games Don’t support:</a:t>
            </a:r>
            <a:endParaRPr sz="14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7B7B7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</a:rPr>
              <a:t>1- Creation of unique non-fungible personalized assets.</a:t>
            </a:r>
            <a:endParaRPr sz="1400">
              <a:solidFill>
                <a:srgbClr val="B7B7B7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</a:rPr>
              <a:t>2- Reuse of gaming assets like weapons, skins, etc. outside of the game. </a:t>
            </a:r>
            <a:endParaRPr sz="1400">
              <a:solidFill>
                <a:srgbClr val="B7B7B7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7B7B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lang="en" sz="1400">
                <a:solidFill>
                  <a:srgbClr val="B7B7B7"/>
                </a:solidFill>
              </a:rPr>
              <a:t>Existing Blockchain games lack compelling gameplay.</a:t>
            </a:r>
            <a:endParaRPr sz="14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VR:</a:t>
            </a:r>
            <a:endParaRPr sz="1600">
              <a:solidFill>
                <a:srgbClr val="434343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1- ‘Market hit’ Scheme</a:t>
            </a:r>
            <a:endParaRPr sz="16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</a:rPr>
              <a:t>2- Affordable equipment</a:t>
            </a:r>
            <a:endParaRPr sz="1600">
              <a:solidFill>
                <a:srgbClr val="666666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3- Complicated setup for trackers</a:t>
            </a:r>
            <a:endParaRPr sz="1600">
              <a:solidFill>
                <a:srgbClr val="666666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</a:rPr>
              <a:t>4-  in-platform compatibility for VR SDKs and Hardware</a:t>
            </a:r>
            <a:endParaRPr sz="16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050" y="0"/>
            <a:ext cx="772390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0"/>
          <p:cNvSpPr txBox="1"/>
          <p:nvPr>
            <p:ph idx="1" type="subTitle"/>
          </p:nvPr>
        </p:nvSpPr>
        <p:spPr>
          <a:xfrm>
            <a:off x="311700" y="356050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Problem Statement</a:t>
            </a:r>
            <a:endParaRPr sz="1400"/>
          </a:p>
        </p:txBody>
      </p:sp>
      <p:sp>
        <p:nvSpPr>
          <p:cNvPr id="443" name="Google Shape;443;p60"/>
          <p:cNvSpPr txBox="1"/>
          <p:nvPr>
            <p:ph idx="4294967295" type="title"/>
          </p:nvPr>
        </p:nvSpPr>
        <p:spPr>
          <a:xfrm>
            <a:off x="1458450" y="958950"/>
            <a:ext cx="62271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lang="en" sz="1400">
                <a:solidFill>
                  <a:srgbClr val="B7B7B7"/>
                </a:solidFill>
              </a:rPr>
              <a:t>Existing Games Don’t support:</a:t>
            </a:r>
            <a:endParaRPr sz="14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7B7B7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</a:rPr>
              <a:t>1- Creation of unique non-fungible personalized assets.</a:t>
            </a:r>
            <a:endParaRPr sz="1400">
              <a:solidFill>
                <a:srgbClr val="B7B7B7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</a:rPr>
              <a:t>2- Reuse of gaming assets like weapons, skins, etc. outside of the game. </a:t>
            </a:r>
            <a:endParaRPr sz="1400">
              <a:solidFill>
                <a:srgbClr val="B7B7B7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7B7B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lang="en" sz="1400">
                <a:solidFill>
                  <a:srgbClr val="B7B7B7"/>
                </a:solidFill>
              </a:rPr>
              <a:t>Existing Blockchain games lack compelling gameplay.</a:t>
            </a:r>
            <a:endParaRPr sz="14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VR:</a:t>
            </a:r>
            <a:endParaRPr sz="1600">
              <a:solidFill>
                <a:srgbClr val="434343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9999"/>
                </a:solidFill>
              </a:rPr>
              <a:t>1- ‘Market hit’ Scheme</a:t>
            </a:r>
            <a:endParaRPr sz="1600">
              <a:solidFill>
                <a:srgbClr val="999999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2- Affordable equipment</a:t>
            </a:r>
            <a:endParaRPr sz="16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3- Complicated setup for trackers</a:t>
            </a:r>
            <a:endParaRPr sz="1600">
              <a:solidFill>
                <a:srgbClr val="666666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</a:rPr>
              <a:t>4-  in-platform compatibility for VR SDKs and Hardware</a:t>
            </a:r>
            <a:endParaRPr sz="16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1157"/>
            <a:ext cx="9144000" cy="5385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1458450" y="1031225"/>
            <a:ext cx="62271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Existing Games Don’t support: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</a:rPr>
              <a:t>1- Creation of unique non-fungible personalized assets.</a:t>
            </a:r>
            <a:endParaRPr sz="15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</a:rPr>
              <a:t>2- Reuse of gaming assets like weapons, skins, etc. outside of the game. </a:t>
            </a:r>
            <a:endParaRPr sz="15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Existing Blockchain games lack compelling gameplay.</a:t>
            </a:r>
            <a:endParaRPr sz="15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Absence of the following features in VR games domain: </a:t>
            </a:r>
            <a:endParaRPr sz="15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</a:rPr>
              <a:t>1- ‘Market hit’ Scheme</a:t>
            </a:r>
            <a:endParaRPr sz="15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</a:rPr>
              <a:t>2- Affordable equipment</a:t>
            </a:r>
            <a:endParaRPr sz="15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</a:rPr>
              <a:t>3- Complicated setup for trackers</a:t>
            </a:r>
            <a:endParaRPr sz="15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</a:rPr>
              <a:t>4-  in-platform compatibility for VR SDKs and Hardware</a:t>
            </a:r>
            <a:endParaRPr sz="15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86" name="Google Shape;86;p17"/>
          <p:cNvSpPr txBox="1"/>
          <p:nvPr>
            <p:ph idx="4294967295" type="subTitle"/>
          </p:nvPr>
        </p:nvSpPr>
        <p:spPr>
          <a:xfrm>
            <a:off x="311700" y="2386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 u="sng">
                <a:solidFill>
                  <a:srgbClr val="B45F06"/>
                </a:solidFill>
              </a:rPr>
              <a:t>Problem Statement</a:t>
            </a:r>
            <a:endParaRPr b="1" sz="3000" u="sng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2"/>
          <p:cNvSpPr txBox="1"/>
          <p:nvPr>
            <p:ph idx="1" type="subTitle"/>
          </p:nvPr>
        </p:nvSpPr>
        <p:spPr>
          <a:xfrm>
            <a:off x="311700" y="356050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Problem Statement</a:t>
            </a:r>
            <a:endParaRPr sz="1400"/>
          </a:p>
        </p:txBody>
      </p:sp>
      <p:sp>
        <p:nvSpPr>
          <p:cNvPr id="454" name="Google Shape;454;p62"/>
          <p:cNvSpPr txBox="1"/>
          <p:nvPr>
            <p:ph idx="4294967295" type="title"/>
          </p:nvPr>
        </p:nvSpPr>
        <p:spPr>
          <a:xfrm>
            <a:off x="1458450" y="958950"/>
            <a:ext cx="62271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lang="en" sz="1400">
                <a:solidFill>
                  <a:srgbClr val="B7B7B7"/>
                </a:solidFill>
              </a:rPr>
              <a:t>Existing Games Don’t support:</a:t>
            </a:r>
            <a:endParaRPr sz="14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7B7B7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</a:rPr>
              <a:t>1- Creation of unique non-fungible personalized assets.</a:t>
            </a:r>
            <a:endParaRPr sz="1400">
              <a:solidFill>
                <a:srgbClr val="B7B7B7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</a:rPr>
              <a:t>2- Reuse of gaming assets like weapons, skins, etc. outside of the game. </a:t>
            </a:r>
            <a:endParaRPr sz="1400">
              <a:solidFill>
                <a:srgbClr val="B7B7B7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7B7B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lang="en" sz="1400">
                <a:solidFill>
                  <a:srgbClr val="B7B7B7"/>
                </a:solidFill>
              </a:rPr>
              <a:t>Existing Blockchain games lack compelling gameplay.</a:t>
            </a:r>
            <a:endParaRPr sz="14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VR:</a:t>
            </a:r>
            <a:endParaRPr sz="1600">
              <a:solidFill>
                <a:srgbClr val="434343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9999"/>
                </a:solidFill>
              </a:rPr>
              <a:t>1- ‘Market hit’ Scheme</a:t>
            </a:r>
            <a:endParaRPr sz="1600">
              <a:solidFill>
                <a:srgbClr val="999999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9999"/>
                </a:solidFill>
              </a:rPr>
              <a:t>2- Affordable equipment</a:t>
            </a:r>
            <a:endParaRPr sz="1600">
              <a:solidFill>
                <a:srgbClr val="999999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3- Complicated setup for trackers</a:t>
            </a:r>
            <a:endParaRPr sz="16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</a:rPr>
              <a:t>4-  in-platform compatibility for VR SDKs and Hardware</a:t>
            </a:r>
            <a:endParaRPr sz="16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63"/>
          <p:cNvPicPr preferRelativeResize="0"/>
          <p:nvPr/>
        </p:nvPicPr>
        <p:blipFill rotWithShape="1">
          <a:blip r:embed="rId3">
            <a:alphaModFix/>
          </a:blip>
          <a:srcRect b="0" l="-2327" r="8492" t="0"/>
          <a:stretch/>
        </p:blipFill>
        <p:spPr>
          <a:xfrm>
            <a:off x="0" y="298175"/>
            <a:ext cx="9144001" cy="45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4"/>
          <p:cNvSpPr txBox="1"/>
          <p:nvPr>
            <p:ph idx="1" type="subTitle"/>
          </p:nvPr>
        </p:nvSpPr>
        <p:spPr>
          <a:xfrm>
            <a:off x="311700" y="356050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Problem Statement</a:t>
            </a:r>
            <a:endParaRPr sz="1400"/>
          </a:p>
        </p:txBody>
      </p:sp>
      <p:sp>
        <p:nvSpPr>
          <p:cNvPr id="465" name="Google Shape;465;p64"/>
          <p:cNvSpPr txBox="1"/>
          <p:nvPr>
            <p:ph idx="4294967295" type="title"/>
          </p:nvPr>
        </p:nvSpPr>
        <p:spPr>
          <a:xfrm>
            <a:off x="1458450" y="958950"/>
            <a:ext cx="62271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lang="en" sz="1400">
                <a:solidFill>
                  <a:srgbClr val="B7B7B7"/>
                </a:solidFill>
              </a:rPr>
              <a:t>Existing Games Don’t support:</a:t>
            </a:r>
            <a:endParaRPr sz="14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7B7B7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</a:rPr>
              <a:t>1- Creation of unique non-fungible personalized assets.</a:t>
            </a:r>
            <a:endParaRPr sz="1400">
              <a:solidFill>
                <a:srgbClr val="B7B7B7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</a:rPr>
              <a:t>2- Reuse of gaming assets like weapons, skins, etc. outside of the game. </a:t>
            </a:r>
            <a:endParaRPr sz="1400">
              <a:solidFill>
                <a:srgbClr val="B7B7B7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7B7B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lang="en" sz="1400">
                <a:solidFill>
                  <a:srgbClr val="B7B7B7"/>
                </a:solidFill>
              </a:rPr>
              <a:t>Existing Blockchain games lack compelling gameplay.</a:t>
            </a:r>
            <a:endParaRPr sz="14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VR:</a:t>
            </a:r>
            <a:endParaRPr sz="1600">
              <a:solidFill>
                <a:srgbClr val="434343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9999"/>
                </a:solidFill>
              </a:rPr>
              <a:t>1- ‘Market hit’ Scheme</a:t>
            </a:r>
            <a:endParaRPr sz="1600">
              <a:solidFill>
                <a:srgbClr val="999999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9999"/>
                </a:solidFill>
              </a:rPr>
              <a:t>2- Affordable equipment</a:t>
            </a:r>
            <a:endParaRPr sz="1600">
              <a:solidFill>
                <a:srgbClr val="999999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9999"/>
                </a:solidFill>
              </a:rPr>
              <a:t>3- Complicated setup for trackers</a:t>
            </a:r>
            <a:endParaRPr sz="1600">
              <a:solidFill>
                <a:srgbClr val="999999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4-  in-platform compatibility for VR SDKs and Hardware</a:t>
            </a:r>
            <a:endParaRPr sz="16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125" y="-70025"/>
            <a:ext cx="7553750" cy="528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476" name="Google Shape;476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VR Games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7"/>
          <p:cNvSpPr txBox="1"/>
          <p:nvPr>
            <p:ph type="ctrTitle"/>
          </p:nvPr>
        </p:nvSpPr>
        <p:spPr>
          <a:xfrm>
            <a:off x="311700" y="1537175"/>
            <a:ext cx="8520600" cy="33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Game Engines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VR SDK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Motion Tracking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Games</a:t>
            </a:r>
            <a:endParaRPr sz="1800"/>
          </a:p>
        </p:txBody>
      </p:sp>
      <p:sp>
        <p:nvSpPr>
          <p:cNvPr id="482" name="Google Shape;482;p67"/>
          <p:cNvSpPr txBox="1"/>
          <p:nvPr>
            <p:ph idx="1" type="subTitle"/>
          </p:nvPr>
        </p:nvSpPr>
        <p:spPr>
          <a:xfrm>
            <a:off x="311700" y="744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8"/>
          <p:cNvSpPr txBox="1"/>
          <p:nvPr>
            <p:ph type="ctrTitle"/>
          </p:nvPr>
        </p:nvSpPr>
        <p:spPr>
          <a:xfrm>
            <a:off x="311700" y="868550"/>
            <a:ext cx="25797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1-	</a:t>
            </a:r>
            <a:r>
              <a:rPr b="1" lang="en" sz="1800">
                <a:solidFill>
                  <a:srgbClr val="434343"/>
                </a:solidFill>
              </a:rPr>
              <a:t>Game Engines</a:t>
            </a:r>
            <a:endParaRPr b="1" sz="1800">
              <a:solidFill>
                <a:srgbClr val="434343"/>
              </a:solidFill>
            </a:endParaRPr>
          </a:p>
        </p:txBody>
      </p:sp>
      <p:sp>
        <p:nvSpPr>
          <p:cNvPr id="488" name="Google Shape;488;p68"/>
          <p:cNvSpPr txBox="1"/>
          <p:nvPr>
            <p:ph idx="1" type="subTitle"/>
          </p:nvPr>
        </p:nvSpPr>
        <p:spPr>
          <a:xfrm>
            <a:off x="311700" y="2476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Literature Review</a:t>
            </a:r>
            <a:endParaRPr sz="1400"/>
          </a:p>
        </p:txBody>
      </p:sp>
      <p:pic>
        <p:nvPicPr>
          <p:cNvPr id="489" name="Google Shape;48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075" y="1549625"/>
            <a:ext cx="1479049" cy="153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875" y="1490883"/>
            <a:ext cx="1479050" cy="1520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8"/>
          <p:cNvPicPr preferRelativeResize="0"/>
          <p:nvPr/>
        </p:nvPicPr>
        <p:blipFill rotWithShape="1">
          <a:blip r:embed="rId5">
            <a:alphaModFix/>
          </a:blip>
          <a:srcRect b="3840" l="3710" r="3525" t="-3840"/>
          <a:stretch/>
        </p:blipFill>
        <p:spPr>
          <a:xfrm>
            <a:off x="2389875" y="3438025"/>
            <a:ext cx="1424850" cy="15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2575" y="3585300"/>
            <a:ext cx="2298400" cy="11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9"/>
          <p:cNvSpPr txBox="1"/>
          <p:nvPr>
            <p:ph type="ctrTitle"/>
          </p:nvPr>
        </p:nvSpPr>
        <p:spPr>
          <a:xfrm>
            <a:off x="311700" y="868550"/>
            <a:ext cx="1744200" cy="3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1-	</a:t>
            </a:r>
            <a:r>
              <a:rPr b="1" lang="en" sz="1200">
                <a:solidFill>
                  <a:srgbClr val="434343"/>
                </a:solidFill>
              </a:rPr>
              <a:t>Game Engines</a:t>
            </a:r>
            <a:endParaRPr b="1" sz="1200">
              <a:solidFill>
                <a:srgbClr val="434343"/>
              </a:solidFill>
            </a:endParaRPr>
          </a:p>
        </p:txBody>
      </p:sp>
      <p:sp>
        <p:nvSpPr>
          <p:cNvPr id="498" name="Google Shape;498;p69"/>
          <p:cNvSpPr txBox="1"/>
          <p:nvPr>
            <p:ph idx="1" type="subTitle"/>
          </p:nvPr>
        </p:nvSpPr>
        <p:spPr>
          <a:xfrm>
            <a:off x="311700" y="2476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Literature Review</a:t>
            </a:r>
            <a:endParaRPr sz="1400"/>
          </a:p>
        </p:txBody>
      </p:sp>
      <p:pic>
        <p:nvPicPr>
          <p:cNvPr id="499" name="Google Shape;49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188" y="1246850"/>
            <a:ext cx="963226" cy="100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1963" y="1251869"/>
            <a:ext cx="963225" cy="99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9"/>
          <p:cNvPicPr preferRelativeResize="0"/>
          <p:nvPr/>
        </p:nvPicPr>
        <p:blipFill rotWithShape="1">
          <a:blip r:embed="rId5">
            <a:alphaModFix/>
          </a:blip>
          <a:srcRect b="3840" l="3710" r="3525" t="-3840"/>
          <a:stretch/>
        </p:blipFill>
        <p:spPr>
          <a:xfrm>
            <a:off x="7478875" y="1227817"/>
            <a:ext cx="963225" cy="1038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9950" y="1320670"/>
            <a:ext cx="1744200" cy="8527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3" name="Google Shape;503;p69"/>
          <p:cNvCxnSpPr/>
          <p:nvPr/>
        </p:nvCxnSpPr>
        <p:spPr>
          <a:xfrm>
            <a:off x="2177575" y="1545100"/>
            <a:ext cx="0" cy="34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4" name="Google Shape;504;p69"/>
          <p:cNvSpPr txBox="1"/>
          <p:nvPr/>
        </p:nvSpPr>
        <p:spPr>
          <a:xfrm>
            <a:off x="630300" y="2331988"/>
            <a:ext cx="11070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</a:rPr>
              <a:t>Optimization</a:t>
            </a:r>
            <a:endParaRPr sz="1200">
              <a:solidFill>
                <a:srgbClr val="38761D"/>
              </a:solidFill>
            </a:endParaRPr>
          </a:p>
        </p:txBody>
      </p:sp>
      <p:sp>
        <p:nvSpPr>
          <p:cNvPr id="505" name="Google Shape;505;p69"/>
          <p:cNvSpPr txBox="1"/>
          <p:nvPr/>
        </p:nvSpPr>
        <p:spPr>
          <a:xfrm>
            <a:off x="531025" y="2687825"/>
            <a:ext cx="13056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</a:rPr>
              <a:t>Mult-Framework Environment</a:t>
            </a:r>
            <a:endParaRPr sz="1200">
              <a:solidFill>
                <a:srgbClr val="38761D"/>
              </a:solidFill>
            </a:endParaRPr>
          </a:p>
        </p:txBody>
      </p:sp>
      <p:sp>
        <p:nvSpPr>
          <p:cNvPr id="506" name="Google Shape;506;p69"/>
          <p:cNvSpPr txBox="1"/>
          <p:nvPr/>
        </p:nvSpPr>
        <p:spPr>
          <a:xfrm>
            <a:off x="471325" y="3277513"/>
            <a:ext cx="14250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</a:rPr>
              <a:t>Active Community</a:t>
            </a:r>
            <a:endParaRPr sz="1200">
              <a:solidFill>
                <a:srgbClr val="38761D"/>
              </a:solidFill>
            </a:endParaRPr>
          </a:p>
        </p:txBody>
      </p:sp>
      <p:cxnSp>
        <p:nvCxnSpPr>
          <p:cNvPr id="507" name="Google Shape;507;p69"/>
          <p:cNvCxnSpPr/>
          <p:nvPr/>
        </p:nvCxnSpPr>
        <p:spPr>
          <a:xfrm>
            <a:off x="4300925" y="1508950"/>
            <a:ext cx="0" cy="34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69"/>
          <p:cNvCxnSpPr/>
          <p:nvPr/>
        </p:nvCxnSpPr>
        <p:spPr>
          <a:xfrm>
            <a:off x="6957400" y="1472800"/>
            <a:ext cx="0" cy="34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9" name="Google Shape;509;p69"/>
          <p:cNvSpPr txBox="1"/>
          <p:nvPr/>
        </p:nvSpPr>
        <p:spPr>
          <a:xfrm>
            <a:off x="471313" y="4138575"/>
            <a:ext cx="14250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80000"/>
                </a:solidFill>
              </a:rPr>
              <a:t>Complicated</a:t>
            </a:r>
            <a:endParaRPr sz="1200">
              <a:solidFill>
                <a:srgbClr val="980000"/>
              </a:solidFill>
            </a:endParaRPr>
          </a:p>
        </p:txBody>
      </p:sp>
      <p:sp>
        <p:nvSpPr>
          <p:cNvPr id="510" name="Google Shape;510;p69"/>
          <p:cNvSpPr txBox="1"/>
          <p:nvPr/>
        </p:nvSpPr>
        <p:spPr>
          <a:xfrm>
            <a:off x="471313" y="4454775"/>
            <a:ext cx="14250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80000"/>
                </a:solidFill>
              </a:rPr>
              <a:t>Forces blueprint system</a:t>
            </a:r>
            <a:endParaRPr sz="1200">
              <a:solidFill>
                <a:srgbClr val="980000"/>
              </a:solidFill>
            </a:endParaRPr>
          </a:p>
        </p:txBody>
      </p:sp>
      <p:sp>
        <p:nvSpPr>
          <p:cNvPr id="511" name="Google Shape;511;p69"/>
          <p:cNvSpPr txBox="1"/>
          <p:nvPr/>
        </p:nvSpPr>
        <p:spPr>
          <a:xfrm>
            <a:off x="471325" y="3708038"/>
            <a:ext cx="14250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</a:rPr>
              <a:t>Highly Supported</a:t>
            </a:r>
            <a:endParaRPr sz="1200">
              <a:solidFill>
                <a:srgbClr val="38761D"/>
              </a:solidFill>
            </a:endParaRPr>
          </a:p>
        </p:txBody>
      </p:sp>
      <p:sp>
        <p:nvSpPr>
          <p:cNvPr id="512" name="Google Shape;512;p69"/>
          <p:cNvSpPr txBox="1"/>
          <p:nvPr/>
        </p:nvSpPr>
        <p:spPr>
          <a:xfrm>
            <a:off x="2761975" y="2413638"/>
            <a:ext cx="11070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</a:rPr>
              <a:t>Friendly Environment</a:t>
            </a:r>
            <a:endParaRPr sz="1200">
              <a:solidFill>
                <a:srgbClr val="38761D"/>
              </a:solidFill>
            </a:endParaRPr>
          </a:p>
        </p:txBody>
      </p:sp>
      <p:sp>
        <p:nvSpPr>
          <p:cNvPr id="513" name="Google Shape;513;p69"/>
          <p:cNvSpPr txBox="1"/>
          <p:nvPr/>
        </p:nvSpPr>
        <p:spPr>
          <a:xfrm>
            <a:off x="2761975" y="2901313"/>
            <a:ext cx="11070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</a:rPr>
              <a:t>Light Renderer</a:t>
            </a:r>
            <a:endParaRPr sz="1200">
              <a:solidFill>
                <a:srgbClr val="38761D"/>
              </a:solidFill>
            </a:endParaRPr>
          </a:p>
        </p:txBody>
      </p:sp>
      <p:sp>
        <p:nvSpPr>
          <p:cNvPr id="514" name="Google Shape;514;p69"/>
          <p:cNvSpPr txBox="1"/>
          <p:nvPr/>
        </p:nvSpPr>
        <p:spPr>
          <a:xfrm>
            <a:off x="2761975" y="3388988"/>
            <a:ext cx="11070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</a:rPr>
              <a:t>Active Community</a:t>
            </a:r>
            <a:endParaRPr sz="1200">
              <a:solidFill>
                <a:srgbClr val="38761D"/>
              </a:solidFill>
            </a:endParaRPr>
          </a:p>
        </p:txBody>
      </p:sp>
      <p:sp>
        <p:nvSpPr>
          <p:cNvPr id="515" name="Google Shape;515;p69"/>
          <p:cNvSpPr txBox="1"/>
          <p:nvPr/>
        </p:nvSpPr>
        <p:spPr>
          <a:xfrm>
            <a:off x="2761975" y="3822363"/>
            <a:ext cx="11070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</a:rPr>
              <a:t>Highly Supported</a:t>
            </a:r>
            <a:endParaRPr sz="1200">
              <a:solidFill>
                <a:srgbClr val="38761D"/>
              </a:solidFill>
            </a:endParaRPr>
          </a:p>
        </p:txBody>
      </p:sp>
      <p:sp>
        <p:nvSpPr>
          <p:cNvPr id="516" name="Google Shape;516;p69"/>
          <p:cNvSpPr txBox="1"/>
          <p:nvPr/>
        </p:nvSpPr>
        <p:spPr>
          <a:xfrm>
            <a:off x="2761975" y="4255738"/>
            <a:ext cx="11070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80000"/>
                </a:solidFill>
              </a:rPr>
              <a:t>No Low-level access</a:t>
            </a:r>
            <a:endParaRPr sz="1200">
              <a:solidFill>
                <a:srgbClr val="980000"/>
              </a:solidFill>
            </a:endParaRPr>
          </a:p>
        </p:txBody>
      </p:sp>
      <p:sp>
        <p:nvSpPr>
          <p:cNvPr id="517" name="Google Shape;517;p69"/>
          <p:cNvSpPr txBox="1"/>
          <p:nvPr/>
        </p:nvSpPr>
        <p:spPr>
          <a:xfrm>
            <a:off x="2761975" y="4626238"/>
            <a:ext cx="11070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80000"/>
                </a:solidFill>
              </a:rPr>
              <a:t>C# Only</a:t>
            </a:r>
            <a:endParaRPr sz="1200">
              <a:solidFill>
                <a:srgbClr val="980000"/>
              </a:solidFill>
            </a:endParaRPr>
          </a:p>
        </p:txBody>
      </p:sp>
      <p:sp>
        <p:nvSpPr>
          <p:cNvPr id="518" name="Google Shape;518;p69"/>
          <p:cNvSpPr txBox="1"/>
          <p:nvPr/>
        </p:nvSpPr>
        <p:spPr>
          <a:xfrm>
            <a:off x="5075663" y="2413638"/>
            <a:ext cx="11070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</a:rPr>
              <a:t>Optimization</a:t>
            </a:r>
            <a:endParaRPr sz="1200">
              <a:solidFill>
                <a:srgbClr val="38761D"/>
              </a:solidFill>
            </a:endParaRPr>
          </a:p>
        </p:txBody>
      </p:sp>
      <p:sp>
        <p:nvSpPr>
          <p:cNvPr id="519" name="Google Shape;519;p69"/>
          <p:cNvSpPr txBox="1"/>
          <p:nvPr/>
        </p:nvSpPr>
        <p:spPr>
          <a:xfrm>
            <a:off x="4949250" y="2806975"/>
            <a:ext cx="13056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</a:rPr>
              <a:t>Mult-Framework Environment</a:t>
            </a:r>
            <a:endParaRPr sz="1200">
              <a:solidFill>
                <a:srgbClr val="38761D"/>
              </a:solidFill>
            </a:endParaRPr>
          </a:p>
        </p:txBody>
      </p:sp>
      <p:sp>
        <p:nvSpPr>
          <p:cNvPr id="520" name="Google Shape;520;p69"/>
          <p:cNvSpPr txBox="1"/>
          <p:nvPr/>
        </p:nvSpPr>
        <p:spPr>
          <a:xfrm>
            <a:off x="4581013" y="3389000"/>
            <a:ext cx="20421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80000"/>
                </a:solidFill>
              </a:rPr>
              <a:t>Deserted</a:t>
            </a:r>
            <a:r>
              <a:rPr lang="en" sz="1200">
                <a:solidFill>
                  <a:srgbClr val="980000"/>
                </a:solidFill>
              </a:rPr>
              <a:t> Community</a:t>
            </a:r>
            <a:endParaRPr sz="1200">
              <a:solidFill>
                <a:srgbClr val="980000"/>
              </a:solidFill>
            </a:endParaRPr>
          </a:p>
        </p:txBody>
      </p:sp>
      <p:sp>
        <p:nvSpPr>
          <p:cNvPr id="521" name="Google Shape;521;p69"/>
          <p:cNvSpPr txBox="1"/>
          <p:nvPr/>
        </p:nvSpPr>
        <p:spPr>
          <a:xfrm>
            <a:off x="4829850" y="3782313"/>
            <a:ext cx="14250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80000"/>
                </a:solidFill>
              </a:rPr>
              <a:t>Not Supported</a:t>
            </a:r>
            <a:endParaRPr sz="1200">
              <a:solidFill>
                <a:srgbClr val="980000"/>
              </a:solidFill>
            </a:endParaRPr>
          </a:p>
        </p:txBody>
      </p:sp>
      <p:sp>
        <p:nvSpPr>
          <p:cNvPr id="522" name="Google Shape;522;p69"/>
          <p:cNvSpPr txBox="1"/>
          <p:nvPr/>
        </p:nvSpPr>
        <p:spPr>
          <a:xfrm>
            <a:off x="7247988" y="2453813"/>
            <a:ext cx="14250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</a:rPr>
              <a:t>Friendly Environment</a:t>
            </a:r>
            <a:endParaRPr sz="1200">
              <a:solidFill>
                <a:srgbClr val="38761D"/>
              </a:solidFill>
            </a:endParaRPr>
          </a:p>
        </p:txBody>
      </p:sp>
      <p:sp>
        <p:nvSpPr>
          <p:cNvPr id="523" name="Google Shape;523;p69"/>
          <p:cNvSpPr txBox="1"/>
          <p:nvPr/>
        </p:nvSpPr>
        <p:spPr>
          <a:xfrm>
            <a:off x="7247975" y="2901313"/>
            <a:ext cx="14250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</a:rPr>
              <a:t>Mult-Framework Environment</a:t>
            </a:r>
            <a:endParaRPr sz="1200">
              <a:solidFill>
                <a:srgbClr val="38761D"/>
              </a:solidFill>
            </a:endParaRPr>
          </a:p>
        </p:txBody>
      </p:sp>
      <p:sp>
        <p:nvSpPr>
          <p:cNvPr id="524" name="Google Shape;524;p69"/>
          <p:cNvSpPr txBox="1"/>
          <p:nvPr/>
        </p:nvSpPr>
        <p:spPr>
          <a:xfrm>
            <a:off x="7248000" y="3348813"/>
            <a:ext cx="14250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80000"/>
                </a:solidFill>
              </a:rPr>
              <a:t>Mildly Supported</a:t>
            </a:r>
            <a:endParaRPr sz="1200">
              <a:solidFill>
                <a:srgbClr val="98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0"/>
          <p:cNvSpPr txBox="1"/>
          <p:nvPr>
            <p:ph type="ctrTitle"/>
          </p:nvPr>
        </p:nvSpPr>
        <p:spPr>
          <a:xfrm>
            <a:off x="311700" y="868550"/>
            <a:ext cx="25797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r>
              <a:rPr lang="en" sz="1800"/>
              <a:t>-	</a:t>
            </a:r>
            <a:r>
              <a:rPr b="1" lang="en" sz="1800">
                <a:solidFill>
                  <a:srgbClr val="434343"/>
                </a:solidFill>
              </a:rPr>
              <a:t>VR SDKs</a:t>
            </a:r>
            <a:endParaRPr b="1" sz="1800">
              <a:solidFill>
                <a:srgbClr val="434343"/>
              </a:solidFill>
            </a:endParaRPr>
          </a:p>
        </p:txBody>
      </p:sp>
      <p:sp>
        <p:nvSpPr>
          <p:cNvPr id="530" name="Google Shape;530;p70"/>
          <p:cNvSpPr txBox="1"/>
          <p:nvPr>
            <p:ph idx="1" type="subTitle"/>
          </p:nvPr>
        </p:nvSpPr>
        <p:spPr>
          <a:xfrm>
            <a:off x="311700" y="2476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Literature Review</a:t>
            </a:r>
            <a:endParaRPr sz="1400"/>
          </a:p>
        </p:txBody>
      </p:sp>
      <p:pic>
        <p:nvPicPr>
          <p:cNvPr id="531" name="Google Shape;53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975" y="1847675"/>
            <a:ext cx="2057775" cy="11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1401" y="868550"/>
            <a:ext cx="1723823" cy="127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7876" y="1040224"/>
            <a:ext cx="1857375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663" y="3419667"/>
            <a:ext cx="2057776" cy="1355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2839" y="2299024"/>
            <a:ext cx="2082637" cy="208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7876" y="3049999"/>
            <a:ext cx="2911652" cy="194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1"/>
          <p:cNvSpPr txBox="1"/>
          <p:nvPr>
            <p:ph type="ctrTitle"/>
          </p:nvPr>
        </p:nvSpPr>
        <p:spPr>
          <a:xfrm>
            <a:off x="311700" y="868550"/>
            <a:ext cx="25797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2-	</a:t>
            </a:r>
            <a:r>
              <a:rPr b="1" lang="en" sz="1800">
                <a:solidFill>
                  <a:srgbClr val="434343"/>
                </a:solidFill>
              </a:rPr>
              <a:t>VR SDKs</a:t>
            </a:r>
            <a:endParaRPr b="1" sz="1800">
              <a:solidFill>
                <a:srgbClr val="434343"/>
              </a:solidFill>
            </a:endParaRPr>
          </a:p>
        </p:txBody>
      </p:sp>
      <p:sp>
        <p:nvSpPr>
          <p:cNvPr id="542" name="Google Shape;542;p71"/>
          <p:cNvSpPr txBox="1"/>
          <p:nvPr>
            <p:ph idx="1" type="subTitle"/>
          </p:nvPr>
        </p:nvSpPr>
        <p:spPr>
          <a:xfrm>
            <a:off x="311700" y="2476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Literature Review</a:t>
            </a:r>
            <a:endParaRPr sz="1400"/>
          </a:p>
        </p:txBody>
      </p:sp>
      <p:pic>
        <p:nvPicPr>
          <p:cNvPr id="543" name="Google Shape;54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975" y="1847675"/>
            <a:ext cx="2057775" cy="11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1401" y="868550"/>
            <a:ext cx="1723823" cy="1278074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5" name="Google Shape;545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7876" y="1040224"/>
            <a:ext cx="1857375" cy="1857375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6" name="Google Shape;546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663" y="3419667"/>
            <a:ext cx="2057776" cy="1355865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7" name="Google Shape;547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2839" y="2299024"/>
            <a:ext cx="2082637" cy="2082637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8" name="Google Shape;548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7876" y="3049999"/>
            <a:ext cx="2911652" cy="1941101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</a:t>
            </a:r>
            <a:endParaRPr/>
          </a:p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Abdulrahman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2"/>
          <p:cNvSpPr txBox="1"/>
          <p:nvPr>
            <p:ph type="ctrTitle"/>
          </p:nvPr>
        </p:nvSpPr>
        <p:spPr>
          <a:xfrm>
            <a:off x="311700" y="868550"/>
            <a:ext cx="25797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2-	</a:t>
            </a:r>
            <a:r>
              <a:rPr b="1" lang="en" sz="1800">
                <a:solidFill>
                  <a:srgbClr val="434343"/>
                </a:solidFill>
              </a:rPr>
              <a:t>VR SDKs</a:t>
            </a:r>
            <a:endParaRPr b="1" sz="1800">
              <a:solidFill>
                <a:srgbClr val="434343"/>
              </a:solidFill>
            </a:endParaRPr>
          </a:p>
        </p:txBody>
      </p:sp>
      <p:sp>
        <p:nvSpPr>
          <p:cNvPr id="554" name="Google Shape;554;p72"/>
          <p:cNvSpPr txBox="1"/>
          <p:nvPr>
            <p:ph idx="1" type="subTitle"/>
          </p:nvPr>
        </p:nvSpPr>
        <p:spPr>
          <a:xfrm>
            <a:off x="311700" y="2476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Literature Review</a:t>
            </a:r>
            <a:endParaRPr sz="1400"/>
          </a:p>
        </p:txBody>
      </p:sp>
      <p:pic>
        <p:nvPicPr>
          <p:cNvPr id="555" name="Google Shape;55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975" y="1847675"/>
            <a:ext cx="2057775" cy="1157525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6" name="Google Shape;55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1401" y="868550"/>
            <a:ext cx="1723823" cy="127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7876" y="1040224"/>
            <a:ext cx="1857375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663" y="3419667"/>
            <a:ext cx="2057776" cy="1355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2839" y="2299024"/>
            <a:ext cx="2082637" cy="208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7876" y="3049999"/>
            <a:ext cx="2911652" cy="194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3"/>
          <p:cNvSpPr txBox="1"/>
          <p:nvPr>
            <p:ph type="ctrTitle"/>
          </p:nvPr>
        </p:nvSpPr>
        <p:spPr>
          <a:xfrm>
            <a:off x="311700" y="868550"/>
            <a:ext cx="25797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r>
              <a:rPr lang="en" sz="1800"/>
              <a:t>-	</a:t>
            </a:r>
            <a:r>
              <a:rPr b="1" lang="en" sz="1800">
                <a:solidFill>
                  <a:srgbClr val="434343"/>
                </a:solidFill>
              </a:rPr>
              <a:t>Motion Tracking</a:t>
            </a:r>
            <a:endParaRPr b="1" sz="1800">
              <a:solidFill>
                <a:srgbClr val="434343"/>
              </a:solidFill>
            </a:endParaRPr>
          </a:p>
        </p:txBody>
      </p:sp>
      <p:sp>
        <p:nvSpPr>
          <p:cNvPr id="566" name="Google Shape;566;p73"/>
          <p:cNvSpPr txBox="1"/>
          <p:nvPr>
            <p:ph idx="1" type="subTitle"/>
          </p:nvPr>
        </p:nvSpPr>
        <p:spPr>
          <a:xfrm>
            <a:off x="311700" y="2476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Literature Review</a:t>
            </a:r>
            <a:endParaRPr sz="1400"/>
          </a:p>
        </p:txBody>
      </p:sp>
      <p:pic>
        <p:nvPicPr>
          <p:cNvPr id="567" name="Google Shape;56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00" y="1643875"/>
            <a:ext cx="2513124" cy="12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2" y="3534955"/>
            <a:ext cx="3563873" cy="120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9" name="Google Shape;569;p73"/>
          <p:cNvCxnSpPr/>
          <p:nvPr/>
        </p:nvCxnSpPr>
        <p:spPr>
          <a:xfrm flipH="1">
            <a:off x="4238025" y="1335650"/>
            <a:ext cx="12900" cy="344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0" name="Google Shape;57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0227" y="2971425"/>
            <a:ext cx="1542801" cy="180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0952" y="538850"/>
            <a:ext cx="1961776" cy="2032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4"/>
          <p:cNvSpPr txBox="1"/>
          <p:nvPr>
            <p:ph type="ctrTitle"/>
          </p:nvPr>
        </p:nvSpPr>
        <p:spPr>
          <a:xfrm>
            <a:off x="311700" y="868550"/>
            <a:ext cx="25797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</a:t>
            </a:r>
            <a:r>
              <a:rPr lang="en" sz="1800"/>
              <a:t>-	</a:t>
            </a:r>
            <a:r>
              <a:rPr b="1" lang="en" sz="1800">
                <a:solidFill>
                  <a:srgbClr val="434343"/>
                </a:solidFill>
              </a:rPr>
              <a:t>Games</a:t>
            </a:r>
            <a:endParaRPr b="1" sz="1800">
              <a:solidFill>
                <a:srgbClr val="434343"/>
              </a:solidFill>
            </a:endParaRPr>
          </a:p>
        </p:txBody>
      </p:sp>
      <p:sp>
        <p:nvSpPr>
          <p:cNvPr id="577" name="Google Shape;577;p74"/>
          <p:cNvSpPr txBox="1"/>
          <p:nvPr>
            <p:ph idx="1" type="subTitle"/>
          </p:nvPr>
        </p:nvSpPr>
        <p:spPr>
          <a:xfrm>
            <a:off x="311700" y="2476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Literature Review</a:t>
            </a:r>
            <a:endParaRPr sz="1400"/>
          </a:p>
        </p:txBody>
      </p:sp>
      <p:sp>
        <p:nvSpPr>
          <p:cNvPr id="578" name="Google Shape;578;p74"/>
          <p:cNvSpPr txBox="1"/>
          <p:nvPr/>
        </p:nvSpPr>
        <p:spPr>
          <a:xfrm>
            <a:off x="831275" y="1626400"/>
            <a:ext cx="4273800" cy="29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VR Specific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Need specific equipements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Lack gameplay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Just an importation</a:t>
            </a:r>
            <a:endParaRPr sz="16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03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00" y="152400"/>
            <a:ext cx="85578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79"/>
          <p:cNvSpPr txBox="1"/>
          <p:nvPr/>
        </p:nvSpPr>
        <p:spPr>
          <a:xfrm>
            <a:off x="1531500" y="487925"/>
            <a:ext cx="53943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There are some good Games...</a:t>
            </a:r>
            <a:endParaRPr b="1" sz="3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610" name="Google Shape;610;p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1"/>
          <p:cNvSpPr txBox="1"/>
          <p:nvPr>
            <p:ph type="ctrTitle"/>
          </p:nvPr>
        </p:nvSpPr>
        <p:spPr>
          <a:xfrm>
            <a:off x="221325" y="829150"/>
            <a:ext cx="22455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1-	Use Case Diagram:</a:t>
            </a:r>
            <a:endParaRPr sz="1400"/>
          </a:p>
        </p:txBody>
      </p:sp>
      <p:sp>
        <p:nvSpPr>
          <p:cNvPr id="616" name="Google Shape;616;p81"/>
          <p:cNvSpPr txBox="1"/>
          <p:nvPr>
            <p:ph idx="1" type="subTitle"/>
          </p:nvPr>
        </p:nvSpPr>
        <p:spPr>
          <a:xfrm>
            <a:off x="433725" y="401225"/>
            <a:ext cx="8946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Design</a:t>
            </a:r>
            <a:endParaRPr sz="1400"/>
          </a:p>
        </p:txBody>
      </p:sp>
      <p:pic>
        <p:nvPicPr>
          <p:cNvPr id="617" name="Google Shape;617;p81"/>
          <p:cNvPicPr preferRelativeResize="0"/>
          <p:nvPr/>
        </p:nvPicPr>
        <p:blipFill rotWithShape="1">
          <a:blip r:embed="rId3">
            <a:alphaModFix/>
          </a:blip>
          <a:srcRect b="0" l="504" r="514" t="0"/>
          <a:stretch/>
        </p:blipFill>
        <p:spPr>
          <a:xfrm>
            <a:off x="1807125" y="142875"/>
            <a:ext cx="6161349" cy="50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ctrTitle"/>
          </p:nvPr>
        </p:nvSpPr>
        <p:spPr>
          <a:xfrm>
            <a:off x="311700" y="1537175"/>
            <a:ext cx="8520600" cy="3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	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Joint Development </a:t>
            </a:r>
            <a:r>
              <a:rPr lang="en" sz="1600"/>
              <a:t>Core Game Mechanics (Unreal Engine)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Blockchain Research and modules Development.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Networking Research and modules Development.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Blockchain deployment.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Technologies used: JavaScript, NodeJs &amp; C++ for Development. </a:t>
            </a:r>
            <a:endParaRPr sz="1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			Solidity to create Ethereum smart contracts.</a:t>
            </a:r>
            <a:endParaRPr sz="1600"/>
          </a:p>
        </p:txBody>
      </p:sp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311700" y="744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Abdulrahman: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400" y="1234750"/>
            <a:ext cx="7493199" cy="34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82"/>
          <p:cNvSpPr txBox="1"/>
          <p:nvPr>
            <p:ph idx="1" type="subTitle"/>
          </p:nvPr>
        </p:nvSpPr>
        <p:spPr>
          <a:xfrm>
            <a:off x="433725" y="401225"/>
            <a:ext cx="8946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Design</a:t>
            </a:r>
            <a:endParaRPr sz="1400"/>
          </a:p>
        </p:txBody>
      </p:sp>
      <p:sp>
        <p:nvSpPr>
          <p:cNvPr id="624" name="Google Shape;624;p82"/>
          <p:cNvSpPr txBox="1"/>
          <p:nvPr>
            <p:ph type="ctrTitle"/>
          </p:nvPr>
        </p:nvSpPr>
        <p:spPr>
          <a:xfrm>
            <a:off x="221325" y="829150"/>
            <a:ext cx="22455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</a:t>
            </a:r>
            <a:r>
              <a:rPr lang="en" sz="1400"/>
              <a:t>-	Context Diagram:</a:t>
            </a:r>
            <a:endParaRPr sz="14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225" y="94850"/>
            <a:ext cx="6406199" cy="5048651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83"/>
          <p:cNvSpPr txBox="1"/>
          <p:nvPr>
            <p:ph type="ctrTitle"/>
          </p:nvPr>
        </p:nvSpPr>
        <p:spPr>
          <a:xfrm>
            <a:off x="221325" y="829150"/>
            <a:ext cx="22455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3-</a:t>
            </a:r>
            <a:r>
              <a:rPr lang="en" sz="1400"/>
              <a:t>	Package Diagram:</a:t>
            </a:r>
            <a:endParaRPr sz="1400"/>
          </a:p>
        </p:txBody>
      </p:sp>
      <p:sp>
        <p:nvSpPr>
          <p:cNvPr id="631" name="Google Shape;631;p83"/>
          <p:cNvSpPr txBox="1"/>
          <p:nvPr>
            <p:ph idx="1" type="subTitle"/>
          </p:nvPr>
        </p:nvSpPr>
        <p:spPr>
          <a:xfrm>
            <a:off x="433725" y="401225"/>
            <a:ext cx="8946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Design</a:t>
            </a:r>
            <a:endParaRPr sz="14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84"/>
          <p:cNvPicPr preferRelativeResize="0"/>
          <p:nvPr/>
        </p:nvPicPr>
        <p:blipFill rotWithShape="1">
          <a:blip r:embed="rId3">
            <a:alphaModFix/>
          </a:blip>
          <a:srcRect b="0" l="592" r="592" t="0"/>
          <a:stretch/>
        </p:blipFill>
        <p:spPr>
          <a:xfrm>
            <a:off x="1338622" y="97025"/>
            <a:ext cx="7733103" cy="50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84"/>
          <p:cNvSpPr txBox="1"/>
          <p:nvPr>
            <p:ph idx="1" type="subTitle"/>
          </p:nvPr>
        </p:nvSpPr>
        <p:spPr>
          <a:xfrm>
            <a:off x="433725" y="401225"/>
            <a:ext cx="8946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Design</a:t>
            </a:r>
            <a:endParaRPr sz="1400"/>
          </a:p>
        </p:txBody>
      </p:sp>
      <p:sp>
        <p:nvSpPr>
          <p:cNvPr id="638" name="Google Shape;638;p84"/>
          <p:cNvSpPr txBox="1"/>
          <p:nvPr>
            <p:ph type="ctrTitle"/>
          </p:nvPr>
        </p:nvSpPr>
        <p:spPr>
          <a:xfrm>
            <a:off x="221325" y="829150"/>
            <a:ext cx="22455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4</a:t>
            </a:r>
            <a:r>
              <a:rPr lang="en" sz="1400"/>
              <a:t>-	Class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Diagram:</a:t>
            </a:r>
            <a:endParaRPr sz="14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700" y="49700"/>
            <a:ext cx="8200950" cy="50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5"/>
          <p:cNvSpPr txBox="1"/>
          <p:nvPr>
            <p:ph type="ctrTitle"/>
          </p:nvPr>
        </p:nvSpPr>
        <p:spPr>
          <a:xfrm>
            <a:off x="185175" y="759125"/>
            <a:ext cx="22455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5</a:t>
            </a:r>
            <a:r>
              <a:rPr lang="en" sz="1400"/>
              <a:t>-	Activity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Diagram:</a:t>
            </a:r>
            <a:endParaRPr sz="1400"/>
          </a:p>
        </p:txBody>
      </p:sp>
      <p:sp>
        <p:nvSpPr>
          <p:cNvPr id="645" name="Google Shape;645;p85"/>
          <p:cNvSpPr txBox="1"/>
          <p:nvPr>
            <p:ph idx="1" type="subTitle"/>
          </p:nvPr>
        </p:nvSpPr>
        <p:spPr>
          <a:xfrm>
            <a:off x="433725" y="401225"/>
            <a:ext cx="8946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Design</a:t>
            </a:r>
            <a:endParaRPr sz="14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6"/>
          <p:cNvSpPr txBox="1"/>
          <p:nvPr>
            <p:ph type="ctrTitle"/>
          </p:nvPr>
        </p:nvSpPr>
        <p:spPr>
          <a:xfrm>
            <a:off x="185175" y="759125"/>
            <a:ext cx="22455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5-	Activity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Diagram:</a:t>
            </a:r>
            <a:endParaRPr sz="1400"/>
          </a:p>
        </p:txBody>
      </p:sp>
      <p:sp>
        <p:nvSpPr>
          <p:cNvPr id="651" name="Google Shape;651;p86"/>
          <p:cNvSpPr txBox="1"/>
          <p:nvPr>
            <p:ph idx="1" type="subTitle"/>
          </p:nvPr>
        </p:nvSpPr>
        <p:spPr>
          <a:xfrm>
            <a:off x="433725" y="401225"/>
            <a:ext cx="8946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Design</a:t>
            </a:r>
            <a:endParaRPr sz="1400"/>
          </a:p>
        </p:txBody>
      </p:sp>
      <p:pic>
        <p:nvPicPr>
          <p:cNvPr id="652" name="Google Shape;652;p86"/>
          <p:cNvPicPr preferRelativeResize="0"/>
          <p:nvPr/>
        </p:nvPicPr>
        <p:blipFill rotWithShape="1">
          <a:blip r:embed="rId3">
            <a:alphaModFix/>
          </a:blip>
          <a:srcRect b="39806" l="0" r="0" t="0"/>
          <a:stretch/>
        </p:blipFill>
        <p:spPr>
          <a:xfrm>
            <a:off x="-816375" y="1400525"/>
            <a:ext cx="9776674" cy="28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7"/>
          <p:cNvSpPr txBox="1"/>
          <p:nvPr>
            <p:ph type="ctrTitle"/>
          </p:nvPr>
        </p:nvSpPr>
        <p:spPr>
          <a:xfrm>
            <a:off x="185175" y="759125"/>
            <a:ext cx="22455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5-	Activity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Diagram:</a:t>
            </a:r>
            <a:endParaRPr sz="1400"/>
          </a:p>
        </p:txBody>
      </p:sp>
      <p:sp>
        <p:nvSpPr>
          <p:cNvPr id="658" name="Google Shape;658;p87"/>
          <p:cNvSpPr txBox="1"/>
          <p:nvPr>
            <p:ph idx="1" type="subTitle"/>
          </p:nvPr>
        </p:nvSpPr>
        <p:spPr>
          <a:xfrm>
            <a:off x="433725" y="401225"/>
            <a:ext cx="8946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Design</a:t>
            </a:r>
            <a:endParaRPr sz="1400"/>
          </a:p>
        </p:txBody>
      </p:sp>
      <p:pic>
        <p:nvPicPr>
          <p:cNvPr id="659" name="Google Shape;659;p87"/>
          <p:cNvPicPr preferRelativeResize="0"/>
          <p:nvPr/>
        </p:nvPicPr>
        <p:blipFill rotWithShape="1">
          <a:blip r:embed="rId3">
            <a:alphaModFix/>
          </a:blip>
          <a:srcRect b="0" l="0" r="0" t="64077"/>
          <a:stretch/>
        </p:blipFill>
        <p:spPr>
          <a:xfrm>
            <a:off x="-111625" y="1735962"/>
            <a:ext cx="9776674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8"/>
          <p:cNvSpPr txBox="1"/>
          <p:nvPr>
            <p:ph type="ctrTitle"/>
          </p:nvPr>
        </p:nvSpPr>
        <p:spPr>
          <a:xfrm>
            <a:off x="185175" y="759125"/>
            <a:ext cx="22455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5-	State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Diagram:</a:t>
            </a:r>
            <a:endParaRPr sz="1400"/>
          </a:p>
        </p:txBody>
      </p:sp>
      <p:sp>
        <p:nvSpPr>
          <p:cNvPr id="665" name="Google Shape;665;p88"/>
          <p:cNvSpPr txBox="1"/>
          <p:nvPr>
            <p:ph idx="1" type="subTitle"/>
          </p:nvPr>
        </p:nvSpPr>
        <p:spPr>
          <a:xfrm>
            <a:off x="433725" y="401225"/>
            <a:ext cx="8946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Design</a:t>
            </a:r>
            <a:endParaRPr sz="1400"/>
          </a:p>
        </p:txBody>
      </p:sp>
      <p:pic>
        <p:nvPicPr>
          <p:cNvPr id="666" name="Google Shape;666;p88"/>
          <p:cNvPicPr preferRelativeResize="0"/>
          <p:nvPr/>
        </p:nvPicPr>
        <p:blipFill rotWithShape="1">
          <a:blip r:embed="rId3">
            <a:alphaModFix/>
          </a:blip>
          <a:srcRect b="51049" l="0" r="0" t="19"/>
          <a:stretch/>
        </p:blipFill>
        <p:spPr>
          <a:xfrm>
            <a:off x="1571000" y="296975"/>
            <a:ext cx="7252599" cy="46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9"/>
          <p:cNvSpPr txBox="1"/>
          <p:nvPr>
            <p:ph type="ctrTitle"/>
          </p:nvPr>
        </p:nvSpPr>
        <p:spPr>
          <a:xfrm>
            <a:off x="185175" y="759125"/>
            <a:ext cx="22455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5-	State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Diagram:</a:t>
            </a:r>
            <a:endParaRPr sz="1400"/>
          </a:p>
        </p:txBody>
      </p:sp>
      <p:sp>
        <p:nvSpPr>
          <p:cNvPr id="672" name="Google Shape;672;p89"/>
          <p:cNvSpPr txBox="1"/>
          <p:nvPr>
            <p:ph idx="1" type="subTitle"/>
          </p:nvPr>
        </p:nvSpPr>
        <p:spPr>
          <a:xfrm>
            <a:off x="433725" y="401225"/>
            <a:ext cx="8946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Design</a:t>
            </a:r>
            <a:endParaRPr sz="1400"/>
          </a:p>
        </p:txBody>
      </p:sp>
      <p:pic>
        <p:nvPicPr>
          <p:cNvPr id="673" name="Google Shape;673;p89"/>
          <p:cNvPicPr preferRelativeResize="0"/>
          <p:nvPr/>
        </p:nvPicPr>
        <p:blipFill rotWithShape="1">
          <a:blip r:embed="rId3">
            <a:alphaModFix/>
          </a:blip>
          <a:srcRect b="0" l="-750" r="750" t="51069"/>
          <a:stretch/>
        </p:blipFill>
        <p:spPr>
          <a:xfrm>
            <a:off x="1571000" y="296975"/>
            <a:ext cx="7252599" cy="46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</a:t>
            </a:r>
            <a:endParaRPr/>
          </a:p>
        </p:txBody>
      </p:sp>
      <p:sp>
        <p:nvSpPr>
          <p:cNvPr id="679" name="Google Shape;679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Bisher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1"/>
          <p:cNvSpPr txBox="1"/>
          <p:nvPr>
            <p:ph type="ctrTitle"/>
          </p:nvPr>
        </p:nvSpPr>
        <p:spPr>
          <a:xfrm>
            <a:off x="311700" y="1537175"/>
            <a:ext cx="8520600" cy="33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Joint Development Core Game Mechanics (Unreal Engine)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Multiplayer Networking(Unreal Engine)</a:t>
            </a:r>
            <a:r>
              <a:rPr lang="en" sz="1600"/>
              <a:t>.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400"/>
              <a:t>VR SDK and Motion Tracking(Google Cardboard)</a:t>
            </a:r>
            <a:r>
              <a:rPr lang="en" sz="1600"/>
              <a:t>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400"/>
              <a:t>Hand Tracking (OpenCV)</a:t>
            </a:r>
            <a:r>
              <a:rPr lang="en" sz="1600"/>
              <a:t>.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400"/>
              <a:t>Joystick Tracking(TensorFlow)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Languages used: C++ , Python, C#, Unreal Blueprint System.</a:t>
            </a:r>
            <a:endParaRPr sz="1600"/>
          </a:p>
        </p:txBody>
      </p:sp>
      <p:sp>
        <p:nvSpPr>
          <p:cNvPr id="685" name="Google Shape;685;p91"/>
          <p:cNvSpPr txBox="1"/>
          <p:nvPr>
            <p:ph idx="1" type="subTitle"/>
          </p:nvPr>
        </p:nvSpPr>
        <p:spPr>
          <a:xfrm>
            <a:off x="311700" y="744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Bisher</a:t>
            </a:r>
            <a:r>
              <a:rPr lang="en"/>
              <a:t>: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241050" y="1280150"/>
            <a:ext cx="2661900" cy="721800"/>
          </a:xfrm>
          <a:prstGeom prst="rect">
            <a:avLst/>
          </a:prstGeom>
          <a:solidFill>
            <a:srgbClr val="EFEFEF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Background</a:t>
            </a:r>
            <a:endParaRPr sz="3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9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Collaboration</a:t>
            </a:r>
            <a:endParaRPr/>
          </a:p>
        </p:txBody>
      </p:sp>
      <p:sp>
        <p:nvSpPr>
          <p:cNvPr id="691" name="Google Shape;691;p9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 Zakti Strategic Design SDN. BHD.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 Unreal Developers Meetup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3- GameDev Hangout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200" y="46325"/>
            <a:ext cx="5999600" cy="50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065" y="1445700"/>
            <a:ext cx="6751873" cy="24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625" y="0"/>
            <a:ext cx="6488752" cy="28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7350" y="2960800"/>
            <a:ext cx="6489306" cy="1985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8" name="Google Shape;708;p95"/>
          <p:cNvCxnSpPr/>
          <p:nvPr/>
        </p:nvCxnSpPr>
        <p:spPr>
          <a:xfrm>
            <a:off x="939700" y="2936550"/>
            <a:ext cx="760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2925"/>
            <a:ext cx="8839196" cy="2386916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96"/>
          <p:cNvSpPr txBox="1"/>
          <p:nvPr/>
        </p:nvSpPr>
        <p:spPr>
          <a:xfrm>
            <a:off x="325275" y="424650"/>
            <a:ext cx="5204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About the company...</a:t>
            </a:r>
            <a:endParaRPr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9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720" name="Google Shape;720;p9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26" name="Google Shape;726;p9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</a:t>
            </a:r>
            <a:endParaRPr/>
          </a:p>
        </p:txBody>
      </p:sp>
      <p:sp>
        <p:nvSpPr>
          <p:cNvPr id="732" name="Google Shape;732;p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very much for listening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345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DD7E6B"/>
                </a:solidFill>
              </a:rPr>
              <a:t>Quick intro: What are Blockchains?</a:t>
            </a:r>
            <a:endParaRPr b="1" sz="2400" u="sng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5568900" cy="36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Blockchain isn’t Bitcoin and isn’t crypto currency.  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It is Essentially a chain of blocks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Each block contains data of value without any central supervision.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It is cryptographically secure and immutable. 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1875" y="2635875"/>
            <a:ext cx="3165025" cy="14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2496" y="1101050"/>
            <a:ext cx="2483775" cy="12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